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86"/>
  </p:notesMasterIdLst>
  <p:sldIdLst>
    <p:sldId id="256" r:id="rId2"/>
    <p:sldId id="279" r:id="rId3"/>
    <p:sldId id="283" r:id="rId4"/>
    <p:sldId id="287" r:id="rId5"/>
    <p:sldId id="289" r:id="rId6"/>
    <p:sldId id="288" r:id="rId7"/>
    <p:sldId id="282" r:id="rId8"/>
    <p:sldId id="290" r:id="rId9"/>
    <p:sldId id="281" r:id="rId10"/>
    <p:sldId id="299" r:id="rId11"/>
    <p:sldId id="297" r:id="rId12"/>
    <p:sldId id="298" r:id="rId13"/>
    <p:sldId id="301" r:id="rId14"/>
    <p:sldId id="300" r:id="rId15"/>
    <p:sldId id="292" r:id="rId16"/>
    <p:sldId id="296" r:id="rId17"/>
    <p:sldId id="284" r:id="rId18"/>
    <p:sldId id="285" r:id="rId19"/>
    <p:sldId id="308" r:id="rId20"/>
    <p:sldId id="302" r:id="rId21"/>
    <p:sldId id="294" r:id="rId22"/>
    <p:sldId id="303" r:id="rId23"/>
    <p:sldId id="305" r:id="rId24"/>
    <p:sldId id="306" r:id="rId25"/>
    <p:sldId id="307" r:id="rId26"/>
    <p:sldId id="293" r:id="rId27"/>
    <p:sldId id="324" r:id="rId28"/>
    <p:sldId id="312" r:id="rId29"/>
    <p:sldId id="313" r:id="rId30"/>
    <p:sldId id="314" r:id="rId31"/>
    <p:sldId id="323" r:id="rId32"/>
    <p:sldId id="315" r:id="rId33"/>
    <p:sldId id="316" r:id="rId34"/>
    <p:sldId id="317" r:id="rId35"/>
    <p:sldId id="318" r:id="rId36"/>
    <p:sldId id="328" r:id="rId37"/>
    <p:sldId id="329" r:id="rId38"/>
    <p:sldId id="319" r:id="rId39"/>
    <p:sldId id="320" r:id="rId40"/>
    <p:sldId id="325" r:id="rId41"/>
    <p:sldId id="326" r:id="rId42"/>
    <p:sldId id="327" r:id="rId43"/>
    <p:sldId id="322" r:id="rId44"/>
    <p:sldId id="330" r:id="rId45"/>
    <p:sldId id="339" r:id="rId46"/>
    <p:sldId id="331" r:id="rId47"/>
    <p:sldId id="332" r:id="rId48"/>
    <p:sldId id="333" r:id="rId49"/>
    <p:sldId id="343" r:id="rId50"/>
    <p:sldId id="335" r:id="rId51"/>
    <p:sldId id="340" r:id="rId52"/>
    <p:sldId id="341" r:id="rId53"/>
    <p:sldId id="342" r:id="rId54"/>
    <p:sldId id="337" r:id="rId55"/>
    <p:sldId id="304" r:id="rId56"/>
    <p:sldId id="338" r:id="rId57"/>
    <p:sldId id="344" r:id="rId58"/>
    <p:sldId id="352" r:id="rId59"/>
    <p:sldId id="345" r:id="rId60"/>
    <p:sldId id="346" r:id="rId61"/>
    <p:sldId id="347" r:id="rId62"/>
    <p:sldId id="348" r:id="rId63"/>
    <p:sldId id="349" r:id="rId64"/>
    <p:sldId id="350" r:id="rId65"/>
    <p:sldId id="353" r:id="rId66"/>
    <p:sldId id="358" r:id="rId67"/>
    <p:sldId id="359" r:id="rId68"/>
    <p:sldId id="360" r:id="rId69"/>
    <p:sldId id="361" r:id="rId70"/>
    <p:sldId id="362" r:id="rId71"/>
    <p:sldId id="354" r:id="rId72"/>
    <p:sldId id="371" r:id="rId73"/>
    <p:sldId id="363" r:id="rId74"/>
    <p:sldId id="355" r:id="rId75"/>
    <p:sldId id="356" r:id="rId76"/>
    <p:sldId id="357" r:id="rId77"/>
    <p:sldId id="364" r:id="rId78"/>
    <p:sldId id="365" r:id="rId79"/>
    <p:sldId id="366" r:id="rId80"/>
    <p:sldId id="367" r:id="rId81"/>
    <p:sldId id="368" r:id="rId82"/>
    <p:sldId id="369" r:id="rId83"/>
    <p:sldId id="370" r:id="rId84"/>
    <p:sldId id="351"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C9C7"/>
    <a:srgbClr val="EAEBF6"/>
    <a:srgbClr val="CFD6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3" autoAdjust="0"/>
    <p:restoredTop sz="94694"/>
  </p:normalViewPr>
  <p:slideViewPr>
    <p:cSldViewPr snapToGrid="0">
      <p:cViewPr varScale="1">
        <p:scale>
          <a:sx n="119" d="100"/>
          <a:sy n="119" d="100"/>
        </p:scale>
        <p:origin x="232" y="23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521C8-BA0D-40A9-BDF9-2161E0C61A5B}" type="datetimeFigureOut">
              <a:rPr lang="en-US" smtClean="0"/>
              <a:t>10/4/23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C7A9B-6191-465C-A5CB-8C5D0B6CFFEA}" type="slidenum">
              <a:rPr lang="en-US" smtClean="0"/>
              <a:t>‹#›</a:t>
            </a:fld>
            <a:endParaRPr lang="en-US" dirty="0"/>
          </a:p>
        </p:txBody>
      </p:sp>
    </p:spTree>
    <p:extLst>
      <p:ext uri="{BB962C8B-B14F-4D97-AF65-F5344CB8AC3E}">
        <p14:creationId xmlns:p14="http://schemas.microsoft.com/office/powerpoint/2010/main" val="312125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34</a:t>
            </a:fld>
            <a:endParaRPr lang="en-US" dirty="0"/>
          </a:p>
        </p:txBody>
      </p:sp>
    </p:spTree>
    <p:extLst>
      <p:ext uri="{BB962C8B-B14F-4D97-AF65-F5344CB8AC3E}">
        <p14:creationId xmlns:p14="http://schemas.microsoft.com/office/powerpoint/2010/main" val="287803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84</a:t>
            </a:fld>
            <a:endParaRPr lang="en-US" dirty="0"/>
          </a:p>
        </p:txBody>
      </p:sp>
    </p:spTree>
    <p:extLst>
      <p:ext uri="{BB962C8B-B14F-4D97-AF65-F5344CB8AC3E}">
        <p14:creationId xmlns:p14="http://schemas.microsoft.com/office/powerpoint/2010/main" val="1223355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45</a:t>
            </a:fld>
            <a:endParaRPr lang="en-US" dirty="0"/>
          </a:p>
        </p:txBody>
      </p:sp>
    </p:spTree>
    <p:extLst>
      <p:ext uri="{BB962C8B-B14F-4D97-AF65-F5344CB8AC3E}">
        <p14:creationId xmlns:p14="http://schemas.microsoft.com/office/powerpoint/2010/main" val="35643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50</a:t>
            </a:fld>
            <a:endParaRPr lang="en-US" dirty="0"/>
          </a:p>
        </p:txBody>
      </p:sp>
    </p:spTree>
    <p:extLst>
      <p:ext uri="{BB962C8B-B14F-4D97-AF65-F5344CB8AC3E}">
        <p14:creationId xmlns:p14="http://schemas.microsoft.com/office/powerpoint/2010/main" val="332078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56</a:t>
            </a:fld>
            <a:endParaRPr lang="en-US" dirty="0"/>
          </a:p>
        </p:txBody>
      </p:sp>
    </p:spTree>
    <p:extLst>
      <p:ext uri="{BB962C8B-B14F-4D97-AF65-F5344CB8AC3E}">
        <p14:creationId xmlns:p14="http://schemas.microsoft.com/office/powerpoint/2010/main" val="506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58</a:t>
            </a:fld>
            <a:endParaRPr lang="en-US" dirty="0"/>
          </a:p>
        </p:txBody>
      </p:sp>
    </p:spTree>
    <p:extLst>
      <p:ext uri="{BB962C8B-B14F-4D97-AF65-F5344CB8AC3E}">
        <p14:creationId xmlns:p14="http://schemas.microsoft.com/office/powerpoint/2010/main" val="314909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61</a:t>
            </a:fld>
            <a:endParaRPr lang="en-US" dirty="0"/>
          </a:p>
        </p:txBody>
      </p:sp>
    </p:spTree>
    <p:extLst>
      <p:ext uri="{BB962C8B-B14F-4D97-AF65-F5344CB8AC3E}">
        <p14:creationId xmlns:p14="http://schemas.microsoft.com/office/powerpoint/2010/main" val="212712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70</a:t>
            </a:fld>
            <a:endParaRPr lang="en-US" dirty="0"/>
          </a:p>
        </p:txBody>
      </p:sp>
    </p:spTree>
    <p:extLst>
      <p:ext uri="{BB962C8B-B14F-4D97-AF65-F5344CB8AC3E}">
        <p14:creationId xmlns:p14="http://schemas.microsoft.com/office/powerpoint/2010/main" val="35156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71</a:t>
            </a:fld>
            <a:endParaRPr lang="en-US" dirty="0"/>
          </a:p>
        </p:txBody>
      </p:sp>
    </p:spTree>
    <p:extLst>
      <p:ext uri="{BB962C8B-B14F-4D97-AF65-F5344CB8AC3E}">
        <p14:creationId xmlns:p14="http://schemas.microsoft.com/office/powerpoint/2010/main" val="13407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72</a:t>
            </a:fld>
            <a:endParaRPr lang="en-US" dirty="0"/>
          </a:p>
        </p:txBody>
      </p:sp>
    </p:spTree>
    <p:extLst>
      <p:ext uri="{BB962C8B-B14F-4D97-AF65-F5344CB8AC3E}">
        <p14:creationId xmlns:p14="http://schemas.microsoft.com/office/powerpoint/2010/main" val="376941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72F19-86EA-4731-8378-9498F825CB76}" type="datetime1">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35178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2D39C-B99F-4334-AF33-89D3EB7E2D26}" type="datetime1">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400985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2F4652-64A9-405B-8D3E-76A8DA7FD8DD}" type="datetime1">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7892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4480"/>
            <a:ext cx="10515600" cy="898202"/>
          </a:xfrm>
          <a:solidFill>
            <a:schemeClr val="tx2"/>
          </a:solidFill>
        </p:spPr>
        <p:txBody>
          <a:bodyPr>
            <a:normAutofit/>
          </a:bodyPr>
          <a:lstStyle>
            <a:lvl1pPr>
              <a:defRPr sz="3600" b="1">
                <a:solidFill>
                  <a:schemeClr val="bg1"/>
                </a:solidFill>
              </a:defRPr>
            </a:lvl1pPr>
          </a:lstStyle>
          <a:p>
            <a:r>
              <a:rPr lang="en-US" dirty="0"/>
              <a:t>Click to edit</a:t>
            </a:r>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23F810-0947-4B99-95AB-50445555D6BA}" type="datetime1">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cxnSp>
        <p:nvCxnSpPr>
          <p:cNvPr id="7" name="Straight Connector 6">
            <a:extLst>
              <a:ext uri="{FF2B5EF4-FFF2-40B4-BE49-F238E27FC236}">
                <a16:creationId xmlns:a16="http://schemas.microsoft.com/office/drawing/2014/main" id="{ED40CE35-9679-36C4-B5C4-C7B118215F5D}"/>
              </a:ext>
            </a:extLst>
          </p:cNvPr>
          <p:cNvCxnSpPr>
            <a:cxnSpLocks/>
          </p:cNvCxnSpPr>
          <p:nvPr userDrawn="1"/>
        </p:nvCxnSpPr>
        <p:spPr>
          <a:xfrm flipV="1">
            <a:off x="838200" y="980388"/>
            <a:ext cx="10515600"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100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CB228-8E97-4B64-8267-5160D76202A1}" type="datetime1">
              <a:rPr lang="en-US" smtClean="0"/>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42197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0CE47-B89F-4720-B053-E72563FF1E06}" type="datetime1">
              <a:rPr lang="en-US" smtClean="0"/>
              <a:t>10/4/23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99225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4FDA16-046E-4081-B96D-24424871DD9C}" type="datetime1">
              <a:rPr lang="en-US" smtClean="0"/>
              <a:t>10/4/23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3602482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CC377D-D984-4997-A4C5-3B3DD23AFDFC}" type="datetime1">
              <a:rPr lang="en-US" smtClean="0"/>
              <a:t>10/4/23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96837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12F2A-4279-4ED1-8C8B-0F667552B999}" type="datetime1">
              <a:rPr lang="en-US" smtClean="0"/>
              <a:t>10/4/23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4F86B3-D3F4-4BE8-8D92-1FAB04CE9786}" type="slidenum">
              <a:rPr lang="en-US" smtClean="0"/>
              <a:t>‹#›</a:t>
            </a:fld>
            <a:endParaRPr lang="en-US" dirty="0"/>
          </a:p>
        </p:txBody>
      </p:sp>
      <p:sp>
        <p:nvSpPr>
          <p:cNvPr id="5" name="Title 1">
            <a:extLst>
              <a:ext uri="{FF2B5EF4-FFF2-40B4-BE49-F238E27FC236}">
                <a16:creationId xmlns:a16="http://schemas.microsoft.com/office/drawing/2014/main" id="{F10E6382-F9CF-6A85-9BA6-1FE94A5E83CC}"/>
              </a:ext>
            </a:extLst>
          </p:cNvPr>
          <p:cNvSpPr>
            <a:spLocks noGrp="1"/>
          </p:cNvSpPr>
          <p:nvPr>
            <p:ph type="ctrTitle" hasCustomPrompt="1"/>
          </p:nvPr>
        </p:nvSpPr>
        <p:spPr>
          <a:xfrm>
            <a:off x="1524000" y="2235200"/>
            <a:ext cx="9144000" cy="2387600"/>
          </a:xfrm>
          <a:solidFill>
            <a:schemeClr val="tx2"/>
          </a:solidFill>
        </p:spPr>
        <p:txBody>
          <a:bodyPr/>
          <a:lstStyle>
            <a:lvl1pPr algn="ctr">
              <a:defRPr/>
            </a:lvl1pPr>
          </a:lstStyle>
          <a:p>
            <a:r>
              <a:rPr lang="en-US" b="1" dirty="0" err="1">
                <a:solidFill>
                  <a:schemeClr val="bg1"/>
                </a:solidFill>
              </a:rPr>
              <a:t>WeeK</a:t>
            </a:r>
            <a:r>
              <a:rPr lang="en-US" b="1" dirty="0">
                <a:solidFill>
                  <a:schemeClr val="bg1"/>
                </a:solidFill>
              </a:rPr>
              <a:t>-XX</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52636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0131E0-BB71-4434-A77D-FCACED923C7A}" type="datetime1">
              <a:rPr lang="en-US" smtClean="0"/>
              <a:t>10/4/23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55944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CBEE7-F91A-4C39-AAE5-7F589E049073}" type="datetime1">
              <a:rPr lang="en-US" smtClean="0"/>
              <a:t>10/4/23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282246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561"/>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36124"/>
            <a:ext cx="10515600" cy="48408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B99F0-F6A5-4848-9B70-6472A6AF9527}" type="datetime1">
              <a:rPr lang="en-US" smtClean="0"/>
              <a:t>10/4/23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86B3-D3F4-4BE8-8D92-1FAB04CE9786}" type="slidenum">
              <a:rPr lang="en-US" smtClean="0"/>
              <a:t>‹#›</a:t>
            </a:fld>
            <a:endParaRPr lang="en-US" dirty="0"/>
          </a:p>
        </p:txBody>
      </p:sp>
    </p:spTree>
    <p:extLst>
      <p:ext uri="{BB962C8B-B14F-4D97-AF65-F5344CB8AC3E}">
        <p14:creationId xmlns:p14="http://schemas.microsoft.com/office/powerpoint/2010/main" val="38949787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j.jbankfin.2017.12.002"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mass.gov/lists/data-breach-repor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aslaman@gmu.edu"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0A3A6D-04E0-9009-438F-4828E90B46C8}"/>
              </a:ext>
            </a:extLst>
          </p:cNvPr>
          <p:cNvSpPr txBox="1">
            <a:spLocks/>
          </p:cNvSpPr>
          <p:nvPr/>
        </p:nvSpPr>
        <p:spPr>
          <a:xfrm>
            <a:off x="2045677" y="924870"/>
            <a:ext cx="8100646" cy="2504130"/>
          </a:xfrm>
          <a:prstGeom prst="rect">
            <a:avLst/>
          </a:prstGeom>
          <a:solidFill>
            <a:schemeClr val="tx2"/>
          </a:solidFill>
          <a:ln w="146050">
            <a:solidFill>
              <a:schemeClr val="tx2"/>
            </a:solidFill>
          </a:ln>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1"/>
                </a:solidFill>
              </a:rPr>
              <a:t>Predicting Data Breaches with Machine Learning: A Focus on Data Type and Vulnerabilities</a:t>
            </a:r>
          </a:p>
        </p:txBody>
      </p:sp>
      <p:sp>
        <p:nvSpPr>
          <p:cNvPr id="3" name="Subtitle 2">
            <a:extLst>
              <a:ext uri="{FF2B5EF4-FFF2-40B4-BE49-F238E27FC236}">
                <a16:creationId xmlns:a16="http://schemas.microsoft.com/office/drawing/2014/main" id="{8AF2F45E-2E8C-AFD6-C50D-41B62E74185D}"/>
              </a:ext>
            </a:extLst>
          </p:cNvPr>
          <p:cNvSpPr>
            <a:spLocks noGrp="1"/>
          </p:cNvSpPr>
          <p:nvPr>
            <p:ph type="subTitle" idx="1"/>
          </p:nvPr>
        </p:nvSpPr>
        <p:spPr>
          <a:xfrm>
            <a:off x="1524000" y="3602037"/>
            <a:ext cx="9144000" cy="2133599"/>
          </a:xfrm>
        </p:spPr>
        <p:txBody>
          <a:bodyPr>
            <a:normAutofit lnSpcReduction="10000"/>
          </a:bodyPr>
          <a:lstStyle/>
          <a:p>
            <a:r>
              <a:rPr lang="en-US" b="1" dirty="0"/>
              <a:t>Yuta Sugiyama</a:t>
            </a:r>
          </a:p>
          <a:p>
            <a:r>
              <a:rPr lang="en-US" b="1" dirty="0"/>
              <a:t>WK01-WK06</a:t>
            </a:r>
          </a:p>
          <a:p>
            <a:r>
              <a:rPr lang="en-US" dirty="0"/>
              <a:t>Revision 2023.10.03</a:t>
            </a:r>
          </a:p>
          <a:p>
            <a:endParaRPr lang="en-US" dirty="0"/>
          </a:p>
          <a:p>
            <a:r>
              <a:rPr lang="en-US" b="1" dirty="0"/>
              <a:t>CDS-492 | Fall 2023 | Dr. Slamani</a:t>
            </a:r>
          </a:p>
        </p:txBody>
      </p:sp>
    </p:spTree>
    <p:extLst>
      <p:ext uri="{BB962C8B-B14F-4D97-AF65-F5344CB8AC3E}">
        <p14:creationId xmlns:p14="http://schemas.microsoft.com/office/powerpoint/2010/main" val="165022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5389140"/>
          </a:xfrm>
        </p:spPr>
        <p:txBody>
          <a:bodyPr>
            <a:normAutofit fontScale="92500" lnSpcReduction="10000"/>
          </a:bodyPr>
          <a:lstStyle/>
          <a:p>
            <a:r>
              <a:rPr lang="en-US" dirty="0"/>
              <a:t>WK02 – Review/revise work from previous week(s)</a:t>
            </a:r>
          </a:p>
          <a:p>
            <a:pPr lvl="1"/>
            <a:r>
              <a:rPr lang="en-US" dirty="0"/>
              <a:t>Summary of changes</a:t>
            </a:r>
          </a:p>
          <a:p>
            <a:r>
              <a:rPr lang="en-US" dirty="0"/>
              <a:t>WK02 – Literature review Paper 2</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r>
              <a:rPr lang="en-US" dirty="0"/>
              <a:t>WK02 - Literature review Paper 3</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10/4/23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10</a:t>
            </a:fld>
            <a:endParaRPr lang="en-US" dirty="0"/>
          </a:p>
        </p:txBody>
      </p:sp>
    </p:spTree>
    <p:extLst>
      <p:ext uri="{BB962C8B-B14F-4D97-AF65-F5344CB8AC3E}">
        <p14:creationId xmlns:p14="http://schemas.microsoft.com/office/powerpoint/2010/main" val="1518894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Splitting up information about the topic chosen to discuss the background, benefits, and any foreseeable issues.</a:t>
            </a:r>
          </a:p>
          <a:p>
            <a:pPr lvl="1"/>
            <a:endParaRPr lang="en-US" dirty="0"/>
          </a:p>
          <a:p>
            <a:pPr lvl="1"/>
            <a:r>
              <a:rPr lang="en-US" dirty="0"/>
              <a:t>Elaborations on each topic category</a:t>
            </a:r>
          </a:p>
          <a:p>
            <a:pPr lvl="1"/>
            <a:endParaRPr lang="en-US" dirty="0"/>
          </a:p>
          <a:p>
            <a:pPr lvl="1"/>
            <a:r>
              <a:rPr lang="en-US" dirty="0"/>
              <a:t>Addition of diagrams and pictures</a:t>
            </a:r>
          </a:p>
          <a:p>
            <a:pPr lvl="1"/>
            <a:endParaRPr lang="en-US" dirty="0"/>
          </a:p>
          <a:p>
            <a:pPr lvl="1"/>
            <a:r>
              <a:rPr lang="en-US" dirty="0"/>
              <a:t>Literature Review slides</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a:t>
            </a:fld>
            <a:endParaRPr lang="en-US" dirty="0"/>
          </a:p>
        </p:txBody>
      </p:sp>
    </p:spTree>
    <p:extLst>
      <p:ext uri="{BB962C8B-B14F-4D97-AF65-F5344CB8AC3E}">
        <p14:creationId xmlns:p14="http://schemas.microsoft.com/office/powerpoint/2010/main" val="258756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lnSpcReduction="10000"/>
          </a:bodyPr>
          <a:lstStyle/>
          <a:p>
            <a:r>
              <a:rPr lang="en-US" sz="2000" dirty="0"/>
              <a:t>Paper title</a:t>
            </a:r>
          </a:p>
          <a:p>
            <a:pPr lvl="1"/>
            <a:r>
              <a:rPr lang="en-US" sz="1800" b="1" dirty="0"/>
              <a:t> How Data Breaches Affect Consumer Credit</a:t>
            </a:r>
          </a:p>
          <a:p>
            <a:r>
              <a:rPr lang="en-US" sz="2000" dirty="0"/>
              <a:t>Paper citation </a:t>
            </a:r>
          </a:p>
          <a:p>
            <a:pPr lvl="1"/>
            <a:r>
              <a:rPr lang="en-US" sz="1800" dirty="0"/>
              <a:t>Mikhed, V., &amp; Vogan, M. (2018). How data breaches affect consumer credit. Journal of Banking and Finance, 88, 192–207. </a:t>
            </a:r>
            <a:r>
              <a:rPr lang="en-US" sz="1800" dirty="0">
                <a:hlinkClick r:id="rId2"/>
              </a:rPr>
              <a:t>https://doi.org/10.1016/j.jbankfin.2017.12.002</a:t>
            </a:r>
            <a:r>
              <a:rPr lang="en-US" sz="1800" dirty="0"/>
              <a:t> </a:t>
            </a:r>
          </a:p>
          <a:p>
            <a:r>
              <a:rPr lang="en-US" sz="2000" dirty="0"/>
              <a:t>Summary of what was investigated </a:t>
            </a:r>
          </a:p>
          <a:p>
            <a:pPr lvl="1"/>
            <a:r>
              <a:rPr lang="en-US" sz="1800" dirty="0"/>
              <a:t>The study investigated the response of consumers to the 2012 South Carolina Department of Revenue data breach, focusing on their adoption of fraud protection services and changes in credit behavior. The study analyzed how affected individuals acquired different fraud protection services and examined whether news coverage of the breach influenced their responses. Geospatial data was utilized to understand how breach-related responses varied across different geographic areas, such as regions that shared media markets across states. Overall, this study wanted to find a correlation of knowing about a data breach affects people taking steps to increase their security.</a:t>
            </a:r>
          </a:p>
          <a:p>
            <a:r>
              <a:rPr lang="en-US" sz="2200" dirty="0"/>
              <a:t>Results</a:t>
            </a:r>
            <a:endParaRPr lang="en-US" dirty="0"/>
          </a:p>
          <a:p>
            <a:pPr lvl="1"/>
            <a:r>
              <a:rPr lang="en-US" sz="1800" dirty="0"/>
              <a:t>People who were directly affected by the data breach were more likely to get fraud protection services, but the breach didn't really change their credit card use or other financial behaviors. Interestingly, people who heard about the breach in the news but weren't directly affected didn't seem to take extra steps to protect themselves, showing that just knowing about a breach might not make people act differently.</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10/4/23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12</a:t>
            </a:fld>
            <a:endParaRPr lang="en-US" dirty="0"/>
          </a:p>
        </p:txBody>
      </p:sp>
    </p:spTree>
    <p:extLst>
      <p:ext uri="{BB962C8B-B14F-4D97-AF65-F5344CB8AC3E}">
        <p14:creationId xmlns:p14="http://schemas.microsoft.com/office/powerpoint/2010/main" val="389824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a:bodyPr>
          <a:lstStyle/>
          <a:p>
            <a:r>
              <a:rPr lang="en-US" sz="2000" dirty="0"/>
              <a:t>What processing algorithms did the paper use</a:t>
            </a:r>
          </a:p>
          <a:p>
            <a:pPr lvl="1"/>
            <a:r>
              <a:rPr lang="en-US" sz="1800" dirty="0"/>
              <a:t>The paper used statistical analysis techniques such as logistic regression to process and analyze the data, and geospatial data analysis to understand how individuals in different geographic areas responded to the breach and news coverage.</a:t>
            </a:r>
          </a:p>
          <a:p>
            <a:r>
              <a:rPr lang="en-US" sz="2000" dirty="0"/>
              <a:t>What you liked about the paper</a:t>
            </a:r>
          </a:p>
          <a:p>
            <a:pPr lvl="1"/>
            <a:r>
              <a:rPr lang="en-US" sz="1800" dirty="0"/>
              <a:t>I liked how important questions about consumer behavior and the impact of data breaches on individuals' decisions to adopt fraud protection measures were addressed. Also, the use of geospatial data adds an interesting dimension to the analysis, allowing for insights into regional variations in responses to data breach information.</a:t>
            </a:r>
          </a:p>
          <a:p>
            <a:r>
              <a:rPr lang="en-US" sz="2000" dirty="0"/>
              <a:t>What additions you can provide to the topic</a:t>
            </a:r>
          </a:p>
          <a:p>
            <a:pPr lvl="1"/>
            <a:r>
              <a:rPr lang="en-US" sz="1800" dirty="0"/>
              <a:t>ML can be used to develop predictive models that forecast individuals' likelihood of adopting fraud protection measures after a data breach. ML algorithms could provide more accurate insights into the factors influencing post-breach behaviors, assisting in consumer protection and communication.</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10/4/23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13</a:t>
            </a:fld>
            <a:endParaRPr lang="en-US" dirty="0"/>
          </a:p>
        </p:txBody>
      </p:sp>
    </p:spTree>
    <p:extLst>
      <p:ext uri="{BB962C8B-B14F-4D97-AF65-F5344CB8AC3E}">
        <p14:creationId xmlns:p14="http://schemas.microsoft.com/office/powerpoint/2010/main" val="27907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Paper title</a:t>
            </a:r>
          </a:p>
          <a:p>
            <a:pPr lvl="1"/>
            <a:r>
              <a:rPr lang="en-US" sz="1800" dirty="0"/>
              <a:t> </a:t>
            </a:r>
            <a:r>
              <a:rPr lang="en-US" sz="1800" b="1" dirty="0"/>
              <a:t>Modified VAST Challenge with Applications to Data Breaches</a:t>
            </a:r>
          </a:p>
          <a:p>
            <a:r>
              <a:rPr lang="en-US" sz="2000" dirty="0"/>
              <a:t>Paper citation </a:t>
            </a:r>
          </a:p>
          <a:p>
            <a:pPr lvl="1"/>
            <a:r>
              <a:rPr lang="en-US" sz="1800" dirty="0" err="1"/>
              <a:t>Carr</a:t>
            </a:r>
            <a:r>
              <a:rPr lang="en-US" sz="1800" dirty="0"/>
              <a:t>, R. Modified VAST Challenge with Applications to Data Breaches. Challenge, 2, 9.</a:t>
            </a:r>
          </a:p>
          <a:p>
            <a:r>
              <a:rPr lang="en-US" sz="2000" dirty="0"/>
              <a:t>Summary of what was investigated </a:t>
            </a:r>
          </a:p>
          <a:p>
            <a:pPr lvl="1"/>
            <a:r>
              <a:rPr lang="en-US" sz="1800" dirty="0"/>
              <a:t>This scholarly article focused on developing interactive tools to visualize and explore a recontextualized dataset from the 2021 VAST Challenge Mini Challenge 2. Specifically, it explored ways to link credit card and loyalty card data to uncover patterns and anomalies. The investigation also delved into using geospatial data to trace the movements of employees and identify potential security risks. </a:t>
            </a:r>
          </a:p>
          <a:p>
            <a:r>
              <a:rPr lang="en-US" sz="2100" dirty="0"/>
              <a:t>Results </a:t>
            </a:r>
          </a:p>
          <a:p>
            <a:pPr lvl="1"/>
            <a:r>
              <a:rPr lang="en-US" sz="1800" dirty="0"/>
              <a:t> Challenges arose within this study due to complex data and unworkable geospatial information, making certain aspects of the investigation difficult to accomplish. .</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10/4/23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14</a:t>
            </a:fld>
            <a:endParaRPr lang="en-US" dirty="0"/>
          </a:p>
        </p:txBody>
      </p:sp>
    </p:spTree>
    <p:extLst>
      <p:ext uri="{BB962C8B-B14F-4D97-AF65-F5344CB8AC3E}">
        <p14:creationId xmlns:p14="http://schemas.microsoft.com/office/powerpoint/2010/main" val="414321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What processing algorithms did this paper use</a:t>
            </a:r>
          </a:p>
          <a:p>
            <a:pPr lvl="1"/>
            <a:r>
              <a:rPr lang="en-US" sz="1800" dirty="0"/>
              <a:t> The processing algorithms used are data linking, d</a:t>
            </a:r>
            <a:r>
              <a:rPr lang="en-US" sz="1800" i="0" dirty="0">
                <a:effectLst/>
              </a:rPr>
              <a:t>ata abstraction and exploration, geospatial </a:t>
            </a:r>
            <a:r>
              <a:rPr lang="en-US" sz="1800" dirty="0"/>
              <a:t>d</a:t>
            </a:r>
            <a:r>
              <a:rPr lang="en-US" sz="1800" i="0" dirty="0">
                <a:effectLst/>
              </a:rPr>
              <a:t>ata </a:t>
            </a:r>
            <a:r>
              <a:rPr lang="en-US" sz="1800" dirty="0"/>
              <a:t>c</a:t>
            </a:r>
            <a:r>
              <a:rPr lang="en-US" sz="1800" i="0" dirty="0">
                <a:effectLst/>
              </a:rPr>
              <a:t>onversion, </a:t>
            </a:r>
            <a:r>
              <a:rPr lang="en-US" sz="1800" dirty="0"/>
              <a:t>and d</a:t>
            </a:r>
            <a:r>
              <a:rPr lang="en-US" sz="1800" i="0" dirty="0">
                <a:effectLst/>
              </a:rPr>
              <a:t>ata </a:t>
            </a:r>
            <a:r>
              <a:rPr lang="en-US" sz="1800" dirty="0"/>
              <a:t>c</a:t>
            </a:r>
            <a:r>
              <a:rPr lang="en-US" sz="1800" i="0" dirty="0">
                <a:effectLst/>
              </a:rPr>
              <a:t>leaning</a:t>
            </a:r>
            <a:r>
              <a:rPr lang="en-US" sz="1600" i="0" dirty="0">
                <a:effectLst/>
              </a:rPr>
              <a:t>.</a:t>
            </a:r>
            <a:endParaRPr lang="en-US" sz="1800" dirty="0"/>
          </a:p>
          <a:p>
            <a:r>
              <a:rPr lang="en-US" sz="2000" dirty="0"/>
              <a:t>What you liked about the paper</a:t>
            </a:r>
          </a:p>
          <a:p>
            <a:pPr lvl="1"/>
            <a:r>
              <a:rPr lang="en-US" sz="1800" dirty="0"/>
              <a:t>I like how the paper chooses practical data processing techniques for the dataset, </a:t>
            </a:r>
            <a:r>
              <a:rPr lang="en-US" sz="1800" dirty="0" err="1"/>
              <a:t>iwhich</a:t>
            </a:r>
            <a:r>
              <a:rPr lang="en-US" sz="1800" dirty="0"/>
              <a:t> includes: data abstraction, geospatial conversion, and interactive visualization, to explore the dataset's nuances and limitations. </a:t>
            </a:r>
          </a:p>
          <a:p>
            <a:r>
              <a:rPr lang="en-US" sz="2000" dirty="0"/>
              <a:t>What additions you can provide to the topic</a:t>
            </a:r>
          </a:p>
          <a:p>
            <a:pPr lvl="1"/>
            <a:r>
              <a:rPr lang="en-US" sz="1800" dirty="0"/>
              <a:t>I could add ML anomaly detection algorithms or clustering techniques, which can help identify unusual patterns/relationships in the data that might identify potential breaches or suspicious activities.</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10/4/23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15</a:t>
            </a:fld>
            <a:endParaRPr lang="en-US" dirty="0"/>
          </a:p>
        </p:txBody>
      </p:sp>
    </p:spTree>
    <p:extLst>
      <p:ext uri="{BB962C8B-B14F-4D97-AF65-F5344CB8AC3E}">
        <p14:creationId xmlns:p14="http://schemas.microsoft.com/office/powerpoint/2010/main" val="31884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1869-8F34-85C3-AC16-99F096538736}"/>
              </a:ext>
            </a:extLst>
          </p:cNvPr>
          <p:cNvSpPr>
            <a:spLocks noGrp="1"/>
          </p:cNvSpPr>
          <p:nvPr>
            <p:ph type="title"/>
          </p:nvPr>
        </p:nvSpPr>
        <p:spPr/>
        <p:txBody>
          <a:bodyPr/>
          <a:lstStyle/>
          <a:p>
            <a:r>
              <a:rPr lang="en-US" b="1" dirty="0"/>
              <a:t>WK02 – Synthesis Matrix</a:t>
            </a:r>
            <a:endParaRPr lang="en-US" dirty="0"/>
          </a:p>
        </p:txBody>
      </p:sp>
      <p:sp>
        <p:nvSpPr>
          <p:cNvPr id="3" name="Content Placeholder 2">
            <a:extLst>
              <a:ext uri="{FF2B5EF4-FFF2-40B4-BE49-F238E27FC236}">
                <a16:creationId xmlns:a16="http://schemas.microsoft.com/office/drawing/2014/main" id="{EBAF431C-D03A-5599-73F7-008AB84A501D}"/>
              </a:ext>
            </a:extLst>
          </p:cNvPr>
          <p:cNvSpPr>
            <a:spLocks noGrp="1"/>
          </p:cNvSpPr>
          <p:nvPr>
            <p:ph idx="1"/>
          </p:nvPr>
        </p:nvSpPr>
        <p:spPr>
          <a:xfrm>
            <a:off x="838200" y="1055802"/>
            <a:ext cx="10515600" cy="5121161"/>
          </a:xfrm>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F65829A4-7B6D-118D-197D-DC77CF468588}"/>
              </a:ext>
            </a:extLst>
          </p:cNvPr>
          <p:cNvSpPr>
            <a:spLocks noGrp="1"/>
          </p:cNvSpPr>
          <p:nvPr>
            <p:ph type="dt" sz="half" idx="10"/>
          </p:nvPr>
        </p:nvSpPr>
        <p:spPr/>
        <p:txBody>
          <a:bodyPr/>
          <a:lstStyle/>
          <a:p>
            <a:fld id="{4423F810-0947-4B99-95AB-50445555D6BA}" type="datetime1">
              <a:rPr lang="en-US" smtClean="0"/>
              <a:t>10/4/23</a:t>
            </a:fld>
            <a:endParaRPr lang="en-US" dirty="0"/>
          </a:p>
        </p:txBody>
      </p:sp>
      <p:sp>
        <p:nvSpPr>
          <p:cNvPr id="5" name="Slide Number Placeholder 4">
            <a:extLst>
              <a:ext uri="{FF2B5EF4-FFF2-40B4-BE49-F238E27FC236}">
                <a16:creationId xmlns:a16="http://schemas.microsoft.com/office/drawing/2014/main" id="{6D842115-8A64-7E06-0877-512C2A107E75}"/>
              </a:ext>
            </a:extLst>
          </p:cNvPr>
          <p:cNvSpPr>
            <a:spLocks noGrp="1"/>
          </p:cNvSpPr>
          <p:nvPr>
            <p:ph type="sldNum" sz="quarter" idx="12"/>
          </p:nvPr>
        </p:nvSpPr>
        <p:spPr/>
        <p:txBody>
          <a:bodyPr/>
          <a:lstStyle/>
          <a:p>
            <a:fld id="{084F86B3-D3F4-4BE8-8D92-1FAB04CE9786}" type="slidenum">
              <a:rPr lang="en-US" smtClean="0"/>
              <a:t>16</a:t>
            </a:fld>
            <a:endParaRPr lang="en-US" dirty="0"/>
          </a:p>
        </p:txBody>
      </p:sp>
      <p:graphicFrame>
        <p:nvGraphicFramePr>
          <p:cNvPr id="6" name="Table 5">
            <a:extLst>
              <a:ext uri="{FF2B5EF4-FFF2-40B4-BE49-F238E27FC236}">
                <a16:creationId xmlns:a16="http://schemas.microsoft.com/office/drawing/2014/main" id="{9E9E2929-6A48-7046-1452-9EE0C76ED786}"/>
              </a:ext>
            </a:extLst>
          </p:cNvPr>
          <p:cNvGraphicFramePr>
            <a:graphicFrameLocks noGrp="1"/>
          </p:cNvGraphicFramePr>
          <p:nvPr>
            <p:extLst>
              <p:ext uri="{D42A27DB-BD31-4B8C-83A1-F6EECF244321}">
                <p14:modId xmlns:p14="http://schemas.microsoft.com/office/powerpoint/2010/main" val="3092541432"/>
              </p:ext>
            </p:extLst>
          </p:nvPr>
        </p:nvGraphicFramePr>
        <p:xfrm>
          <a:off x="838200" y="1122069"/>
          <a:ext cx="10515601" cy="5244542"/>
        </p:xfrm>
        <a:graphic>
          <a:graphicData uri="http://schemas.openxmlformats.org/drawingml/2006/table">
            <a:tbl>
              <a:tblPr firstRow="1" firstCol="1" bandRow="1">
                <a:tableStyleId>{5C22544A-7EE6-4342-B048-85BDC9FD1C3A}</a:tableStyleId>
              </a:tblPr>
              <a:tblGrid>
                <a:gridCol w="1073220">
                  <a:extLst>
                    <a:ext uri="{9D8B030D-6E8A-4147-A177-3AD203B41FA5}">
                      <a16:colId xmlns:a16="http://schemas.microsoft.com/office/drawing/2014/main" val="3719082361"/>
                    </a:ext>
                  </a:extLst>
                </a:gridCol>
                <a:gridCol w="2158678">
                  <a:extLst>
                    <a:ext uri="{9D8B030D-6E8A-4147-A177-3AD203B41FA5}">
                      <a16:colId xmlns:a16="http://schemas.microsoft.com/office/drawing/2014/main" val="723836625"/>
                    </a:ext>
                  </a:extLst>
                </a:gridCol>
                <a:gridCol w="1236420">
                  <a:extLst>
                    <a:ext uri="{9D8B030D-6E8A-4147-A177-3AD203B41FA5}">
                      <a16:colId xmlns:a16="http://schemas.microsoft.com/office/drawing/2014/main" val="1270001445"/>
                    </a:ext>
                  </a:extLst>
                </a:gridCol>
                <a:gridCol w="2528050">
                  <a:extLst>
                    <a:ext uri="{9D8B030D-6E8A-4147-A177-3AD203B41FA5}">
                      <a16:colId xmlns:a16="http://schemas.microsoft.com/office/drawing/2014/main" val="277943898"/>
                    </a:ext>
                  </a:extLst>
                </a:gridCol>
                <a:gridCol w="1997222">
                  <a:extLst>
                    <a:ext uri="{9D8B030D-6E8A-4147-A177-3AD203B41FA5}">
                      <a16:colId xmlns:a16="http://schemas.microsoft.com/office/drawing/2014/main" val="69030283"/>
                    </a:ext>
                  </a:extLst>
                </a:gridCol>
                <a:gridCol w="1522011">
                  <a:extLst>
                    <a:ext uri="{9D8B030D-6E8A-4147-A177-3AD203B41FA5}">
                      <a16:colId xmlns:a16="http://schemas.microsoft.com/office/drawing/2014/main" val="1643566483"/>
                    </a:ext>
                  </a:extLst>
                </a:gridCol>
              </a:tblGrid>
              <a:tr h="180110">
                <a:tc>
                  <a:txBody>
                    <a:bodyPr/>
                    <a:lstStyle/>
                    <a:p>
                      <a:pPr marL="0" marR="0" algn="ctr">
                        <a:spcBef>
                          <a:spcPts val="0"/>
                        </a:spcBef>
                        <a:spcAft>
                          <a:spcPts val="0"/>
                        </a:spcAft>
                      </a:pPr>
                      <a:r>
                        <a:rPr lang="en-US" sz="1000" dirty="0">
                          <a:effectLst/>
                        </a:rPr>
                        <a:t>Sources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Research question/hypothesis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Methods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Findings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Strengths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Limitations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21012206"/>
                  </a:ext>
                </a:extLst>
              </a:tr>
              <a:tr h="1285504">
                <a:tc>
                  <a:txBody>
                    <a:bodyPr/>
                    <a:lstStyle/>
                    <a:p>
                      <a:pPr marL="0" marR="0">
                        <a:spcBef>
                          <a:spcPts val="0"/>
                        </a:spcBef>
                        <a:spcAft>
                          <a:spcPts val="0"/>
                        </a:spcAft>
                      </a:pPr>
                      <a:r>
                        <a:rPr lang="en-US" sz="1000" dirty="0">
                          <a:effectLst/>
                          <a:latin typeface="+mn-lt"/>
                        </a:rPr>
                        <a:t>Where is the current work located?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Reference to source. Must use a consistent citation format.</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issue is the paper addressing?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The research question that the paper sets out to answer, or a hypothesis that the authors set out  to support or disprove.</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How was it performed?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approaches, methods, tools and techniques were used?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did they find?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Describes the data that was collected and the results of any statistical tests/analysis that were performed.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was particularly good about the paper?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This section typically highlights the major contribution about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were the shortcoming of the current work?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could be done to improve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25645963"/>
                  </a:ext>
                </a:extLst>
              </a:tr>
              <a:tr h="995450">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Paper 1</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are organizational data breaches distributed geospatially in the United States? What are the underlying factors contributing to these distribution patterns?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Routine Activity Theory, Situational Crime Prevention (SCP), and  geospatial analysis.</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Evidence supporting the geospatial clustering of data breaches in specific US counties.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Implementation of measures like target hardening and access control reduces the occurrence of data breaches.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applied theory, geospatial analysis, and situational prevention strategies.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quality, generalization of other countries, and various factors and aspects unknown.</a:t>
                      </a:r>
                    </a:p>
                  </a:txBody>
                  <a:tcPr marL="68580" marR="68580" marT="0" marB="0"/>
                </a:tc>
                <a:extLst>
                  <a:ext uri="{0D108BD9-81ED-4DB2-BD59-A6C34878D82A}">
                    <a16:rowId xmlns:a16="http://schemas.microsoft.com/office/drawing/2014/main" val="3310527816"/>
                  </a:ext>
                </a:extLst>
              </a:tr>
              <a:tr h="1564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2</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do data breaches affect consumer credit behavior, adoption of fraud protection services, and response to news coverage of breaches?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Logistic regression, geospatial analysis, and comparison of affected and unaffected.</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directly affected by the data breach were more likely to adopt fraud protection services.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breach didn’t  significantly change the credit card use or other financial behaviors of affected individuals. </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who heard about the breach in the news but were not directly affected did not exhibit significant changes in behavior.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Real world applications, showing the affect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Geospatial analysis giving valuable insights into how breach-related responses vary across different geographic areas,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source accuracy, long-term behavioral changes, and external factors.</a:t>
                      </a:r>
                    </a:p>
                  </a:txBody>
                  <a:tcPr marL="68580" marR="68580" marT="0" marB="0"/>
                </a:tc>
                <a:extLst>
                  <a:ext uri="{0D108BD9-81ED-4DB2-BD59-A6C34878D82A}">
                    <a16:rowId xmlns:a16="http://schemas.microsoft.com/office/drawing/2014/main" val="2733128348"/>
                  </a:ext>
                </a:extLst>
              </a:tr>
              <a:tr h="1174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3</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can interactive visualization tools and practical data processing techniques be applied to recontextualized datasets to uncover patterns, anomalies, and potential security risks, particularly in the context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linking, geospatial data conversion, and data visualization.</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dataset presented challenges due to its complexity and unworkable geospatial data.</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Data abstraction, geospatial conversion, and interactive visualization were effective techniques for uncovering insights.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data processing addresses real-world challenges within complex datasets.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Complexity of data and its application to specific scenarios and data quality.</a:t>
                      </a:r>
                    </a:p>
                  </a:txBody>
                  <a:tcPr marL="68580" marR="68580" marT="0" marB="0"/>
                </a:tc>
                <a:extLst>
                  <a:ext uri="{0D108BD9-81ED-4DB2-BD59-A6C34878D82A}">
                    <a16:rowId xmlns:a16="http://schemas.microsoft.com/office/drawing/2014/main" val="3251583535"/>
                  </a:ext>
                </a:extLst>
              </a:tr>
            </a:tbl>
          </a:graphicData>
        </a:graphic>
      </p:graphicFrame>
      <p:sp>
        <p:nvSpPr>
          <p:cNvPr id="7" name="TextBox 6">
            <a:extLst>
              <a:ext uri="{FF2B5EF4-FFF2-40B4-BE49-F238E27FC236}">
                <a16:creationId xmlns:a16="http://schemas.microsoft.com/office/drawing/2014/main" id="{897DB423-88F8-7687-C5E6-68B0C901F188}"/>
              </a:ext>
            </a:extLst>
          </p:cNvPr>
          <p:cNvSpPr txBox="1"/>
          <p:nvPr/>
        </p:nvSpPr>
        <p:spPr>
          <a:xfrm>
            <a:off x="-1674254" y="-28591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6669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Where did you find the data</a:t>
            </a:r>
          </a:p>
          <a:p>
            <a:pPr lvl="1"/>
            <a:r>
              <a:rPr lang="en-US" sz="1600" dirty="0"/>
              <a:t> I found the dataset on the state of Massachusetts's website of the Office of Consumer Affairs and Business Regulation. </a:t>
            </a:r>
            <a:r>
              <a:rPr lang="en-US" sz="1600" dirty="0">
                <a:hlinkClick r:id="rId2"/>
              </a:rPr>
              <a:t>https://www.mass.gov/lists/data-breach-reports</a:t>
            </a:r>
            <a:r>
              <a:rPr lang="en-US" sz="1600" dirty="0"/>
              <a:t> </a:t>
            </a:r>
          </a:p>
          <a:p>
            <a:r>
              <a:rPr lang="en-US" sz="2000" dirty="0"/>
              <a:t>Describe the relevancy of the data to your project</a:t>
            </a:r>
            <a:endParaRPr lang="en-US" sz="1800" dirty="0"/>
          </a:p>
          <a:p>
            <a:pPr lvl="1"/>
            <a:r>
              <a:rPr lang="en-US" sz="1800" dirty="0"/>
              <a:t>It was difficult to find a dataset with data breaches with a specific location, but this dataset can be useful due to it having the business entities, which is only in the state of Massachusetts. This can help pinpoint what companies or areas have the most breaches. The dataset is a report of data breaches of businesses within Massachusetts and includes their assigned breach number, date, organization name, breach type, residents affected, and if the SSN, bank account number, driver license, and credit/debit card are compromised.</a:t>
            </a: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Data Search</a:t>
            </a:r>
            <a:endParaRPr lang="en-US" dirty="0"/>
          </a:p>
        </p:txBody>
      </p:sp>
      <p:sp>
        <p:nvSpPr>
          <p:cNvPr id="6" name="Date Placeholder 5">
            <a:extLst>
              <a:ext uri="{FF2B5EF4-FFF2-40B4-BE49-F238E27FC236}">
                <a16:creationId xmlns:a16="http://schemas.microsoft.com/office/drawing/2014/main" id="{8E13D225-F2F7-5507-BC52-34F1EEB4DBDB}"/>
              </a:ext>
            </a:extLst>
          </p:cNvPr>
          <p:cNvSpPr>
            <a:spLocks noGrp="1"/>
          </p:cNvSpPr>
          <p:nvPr>
            <p:ph type="dt" sz="half" idx="10"/>
          </p:nvPr>
        </p:nvSpPr>
        <p:spPr/>
        <p:txBody>
          <a:bodyPr/>
          <a:lstStyle/>
          <a:p>
            <a:fld id="{F46EDF0A-A86A-4420-AC43-88F40A0ECF4C}" type="datetime1">
              <a:rPr lang="en-US" smtClean="0"/>
              <a:t>10/4/23</a:t>
            </a:fld>
            <a:endParaRPr lang="en-US" dirty="0"/>
          </a:p>
        </p:txBody>
      </p:sp>
      <p:sp>
        <p:nvSpPr>
          <p:cNvPr id="7" name="Slide Number Placeholder 6">
            <a:extLst>
              <a:ext uri="{FF2B5EF4-FFF2-40B4-BE49-F238E27FC236}">
                <a16:creationId xmlns:a16="http://schemas.microsoft.com/office/drawing/2014/main" id="{B44D5EAD-E988-BCA6-7A91-83381F65BBFB}"/>
              </a:ext>
            </a:extLst>
          </p:cNvPr>
          <p:cNvSpPr>
            <a:spLocks noGrp="1"/>
          </p:cNvSpPr>
          <p:nvPr>
            <p:ph type="sldNum" sz="quarter" idx="12"/>
          </p:nvPr>
        </p:nvSpPr>
        <p:spPr/>
        <p:txBody>
          <a:bodyPr/>
          <a:lstStyle/>
          <a:p>
            <a:fld id="{084F86B3-D3F4-4BE8-8D92-1FAB04CE9786}" type="slidenum">
              <a:rPr lang="en-US" smtClean="0"/>
              <a:t>17</a:t>
            </a:fld>
            <a:endParaRPr lang="en-US" dirty="0"/>
          </a:p>
        </p:txBody>
      </p:sp>
    </p:spTree>
    <p:extLst>
      <p:ext uri="{BB962C8B-B14F-4D97-AF65-F5344CB8AC3E}">
        <p14:creationId xmlns:p14="http://schemas.microsoft.com/office/powerpoint/2010/main" val="229371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- 03</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10/4/23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18</a:t>
            </a:fld>
            <a:endParaRPr lang="en-US" dirty="0"/>
          </a:p>
        </p:txBody>
      </p:sp>
    </p:spTree>
    <p:extLst>
      <p:ext uri="{BB962C8B-B14F-4D97-AF65-F5344CB8AC3E}">
        <p14:creationId xmlns:p14="http://schemas.microsoft.com/office/powerpoint/2010/main" val="1081056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WK03 – Review/revise work from previous week(s)</a:t>
            </a:r>
          </a:p>
          <a:p>
            <a:pPr lvl="1"/>
            <a:r>
              <a:rPr lang="en-US" dirty="0"/>
              <a:t>Summary of changes</a:t>
            </a:r>
          </a:p>
          <a:p>
            <a:r>
              <a:rPr lang="en-US" dirty="0"/>
              <a:t>WK03 – Class Folder</a:t>
            </a:r>
          </a:p>
          <a:p>
            <a:pPr lvl="1"/>
            <a:r>
              <a:rPr lang="en-US" dirty="0"/>
              <a:t>Creation of shared project folder</a:t>
            </a:r>
          </a:p>
          <a:p>
            <a:r>
              <a:rPr lang="en-US" dirty="0"/>
              <a:t>WK03 – Workflow Diagram</a:t>
            </a:r>
          </a:p>
          <a:p>
            <a:r>
              <a:rPr lang="en-US" dirty="0"/>
              <a:t>WK03 – Project Purpose and Questions</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Revised Title</a:t>
            </a:r>
          </a:p>
          <a:p>
            <a:r>
              <a:rPr lang="en-US" dirty="0"/>
              <a:t>WK03 – Data</a:t>
            </a:r>
          </a:p>
          <a:p>
            <a:pPr lvl="1"/>
            <a:r>
              <a:rPr lang="en-US" dirty="0"/>
              <a:t>Data information</a:t>
            </a:r>
          </a:p>
          <a:p>
            <a:pPr lvl="1"/>
            <a:r>
              <a:rPr lang="en-US" dirty="0"/>
              <a:t>Format</a:t>
            </a:r>
          </a:p>
          <a:p>
            <a:pPr lvl="1"/>
            <a:r>
              <a:rPr lang="en-US" dirty="0"/>
              <a:t>Variable information</a:t>
            </a:r>
          </a:p>
          <a:p>
            <a:pPr lvl="1"/>
            <a:r>
              <a:rPr lang="en-US" dirty="0"/>
              <a:t>Statistical analysis of numerical values</a:t>
            </a:r>
          </a:p>
          <a:p>
            <a:pPr lvl="1"/>
            <a:r>
              <a:rPr lang="en-US" dirty="0"/>
              <a:t>Plot of 2 parameters</a:t>
            </a:r>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10/4/23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19</a:t>
            </a:fld>
            <a:endParaRPr lang="en-US" dirty="0"/>
          </a:p>
        </p:txBody>
      </p:sp>
    </p:spTree>
    <p:extLst>
      <p:ext uri="{BB962C8B-B14F-4D97-AF65-F5344CB8AC3E}">
        <p14:creationId xmlns:p14="http://schemas.microsoft.com/office/powerpoint/2010/main" val="12504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a:ln w="146050">
            <a:solidFill>
              <a:schemeClr val="tx2"/>
            </a:solidFill>
          </a:ln>
        </p:spPr>
        <p:txBody>
          <a:bodyPr vert="horz" lIns="91440" tIns="45720" rIns="91440" bIns="45720" rtlCol="0" anchor="b">
            <a:normAutofit/>
          </a:bodyPr>
          <a:lstStyle/>
          <a:p>
            <a:r>
              <a:rPr lang="en-US" b="1" dirty="0">
                <a:solidFill>
                  <a:schemeClr val="bg1"/>
                </a:solidFill>
              </a:rPr>
              <a:t>Week - 01</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3674094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More Readable title for the Project</a:t>
            </a:r>
          </a:p>
          <a:p>
            <a:pPr lvl="1"/>
            <a:r>
              <a:rPr lang="en-US" dirty="0"/>
              <a:t>Split up Literature reviews for readability</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20</a:t>
            </a:fld>
            <a:endParaRPr lang="en-US" dirty="0"/>
          </a:p>
        </p:txBody>
      </p:sp>
    </p:spTree>
    <p:extLst>
      <p:ext uri="{BB962C8B-B14F-4D97-AF65-F5344CB8AC3E}">
        <p14:creationId xmlns:p14="http://schemas.microsoft.com/office/powerpoint/2010/main" val="347131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Class Folder </a:t>
            </a:r>
          </a:p>
          <a:p>
            <a:r>
              <a:rPr lang="en-US" sz="2000" dirty="0"/>
              <a:t>Create a folder structure as shown in the picture</a:t>
            </a:r>
          </a:p>
          <a:p>
            <a:pPr lvl="1"/>
            <a:r>
              <a:rPr lang="en-US" sz="1800" dirty="0"/>
              <a:t>Put files in respective folders (e.g., papers, assignments, etc.)</a:t>
            </a:r>
          </a:p>
          <a:p>
            <a:pPr lvl="1"/>
            <a:r>
              <a:rPr lang="en-US" sz="1800" dirty="0"/>
              <a:t>Put the folder in </a:t>
            </a:r>
            <a:r>
              <a:rPr lang="en-US" sz="1800" dirty="0" err="1"/>
              <a:t>Onedrive</a:t>
            </a:r>
            <a:r>
              <a:rPr lang="en-US" sz="1800" dirty="0"/>
              <a:t> or Google Drive</a:t>
            </a:r>
          </a:p>
          <a:p>
            <a:pPr lvl="1"/>
            <a:r>
              <a:rPr lang="en-US" sz="1800" dirty="0"/>
              <a:t>Share the folder with the teacher (</a:t>
            </a:r>
            <a:r>
              <a:rPr lang="en-US" sz="1800" dirty="0">
                <a:hlinkClick r:id="rId2"/>
              </a:rPr>
              <a:t>aslaman@gmu.edu</a:t>
            </a:r>
            <a:r>
              <a:rPr lang="en-US" sz="1800" dirty="0"/>
              <a:t>)</a:t>
            </a:r>
          </a:p>
          <a:p>
            <a:r>
              <a:rPr lang="en-US" sz="2000" dirty="0"/>
              <a:t>Screenshot of created folder</a:t>
            </a:r>
          </a:p>
          <a:p>
            <a:pPr lvl="1"/>
            <a:r>
              <a:rPr lang="en-US" sz="1600" dirty="0"/>
              <a:t> </a:t>
            </a:r>
          </a:p>
          <a:p>
            <a:endParaRPr lang="en-US" sz="2200" dirty="0"/>
          </a:p>
          <a:p>
            <a:pPr lvl="1"/>
            <a:endParaRPr lang="en-US" dirty="0"/>
          </a:p>
          <a:p>
            <a:pPr marL="0" indent="0">
              <a:buNone/>
            </a:pPr>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Class Folder</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21</a:t>
            </a:fld>
            <a:endParaRPr lang="en-US" dirty="0"/>
          </a:p>
        </p:txBody>
      </p:sp>
      <p:pic>
        <p:nvPicPr>
          <p:cNvPr id="7" name="Picture 6">
            <a:extLst>
              <a:ext uri="{FF2B5EF4-FFF2-40B4-BE49-F238E27FC236}">
                <a16:creationId xmlns:a16="http://schemas.microsoft.com/office/drawing/2014/main" id="{025E4458-F7D1-2DDD-C2A0-458765FA73A4}"/>
              </a:ext>
            </a:extLst>
          </p:cNvPr>
          <p:cNvPicPr>
            <a:picLocks noChangeAspect="1"/>
          </p:cNvPicPr>
          <p:nvPr/>
        </p:nvPicPr>
        <p:blipFill rotWithShape="1">
          <a:blip r:embed="rId3"/>
          <a:srcRect t="8354" r="63115"/>
          <a:stretch/>
        </p:blipFill>
        <p:spPr>
          <a:xfrm>
            <a:off x="7441085" y="1422251"/>
            <a:ext cx="3912715" cy="475471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F8F5C0F-6899-2790-CD6E-1F441FBD27F0}"/>
              </a:ext>
            </a:extLst>
          </p:cNvPr>
          <p:cNvPicPr>
            <a:picLocks noChangeAspect="1"/>
          </p:cNvPicPr>
          <p:nvPr/>
        </p:nvPicPr>
        <p:blipFill rotWithShape="1">
          <a:blip r:embed="rId4">
            <a:extLst>
              <a:ext uri="{28A0092B-C50C-407E-A947-70E740481C1C}">
                <a14:useLocalDpi xmlns:a14="http://schemas.microsoft.com/office/drawing/2010/main" val="0"/>
              </a:ext>
            </a:extLst>
          </a:blip>
          <a:srcRect t="1499" b="23791"/>
          <a:stretch/>
        </p:blipFill>
        <p:spPr>
          <a:xfrm>
            <a:off x="1688550" y="3246693"/>
            <a:ext cx="4902185" cy="2738610"/>
          </a:xfrm>
          <a:prstGeom prst="rect">
            <a:avLst/>
          </a:prstGeom>
        </p:spPr>
      </p:pic>
    </p:spTree>
    <p:extLst>
      <p:ext uri="{BB962C8B-B14F-4D97-AF65-F5344CB8AC3E}">
        <p14:creationId xmlns:p14="http://schemas.microsoft.com/office/powerpoint/2010/main" val="102512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a:p>
          <a:p>
            <a:pPr lvl="1">
              <a:spcBef>
                <a:spcPts val="0"/>
              </a:spcBef>
              <a:spcAft>
                <a:spcPts val="600"/>
              </a:spcAft>
              <a:buFont typeface="Courier New" panose="02070309020205020404" pitchFamily="49" charset="0"/>
              <a:buChar char="o"/>
            </a:pPr>
            <a:endParaRPr lang="en-US" sz="1600"/>
          </a:p>
          <a:p>
            <a:pPr>
              <a:spcBef>
                <a:spcPts val="0"/>
              </a:spcBef>
              <a:spcAft>
                <a:spcPts val="600"/>
              </a:spcAft>
              <a:buFont typeface="Courier New" panose="02070309020205020404" pitchFamily="49" charset="0"/>
              <a:buChar char="o"/>
            </a:pPr>
            <a:endParaRPr lang="en-US" sz="200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WK03 – Workflow diagram</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22</a:t>
            </a:fld>
            <a:endParaRPr lang="en-US" dirty="0"/>
          </a:p>
        </p:txBody>
      </p:sp>
      <p:pic>
        <p:nvPicPr>
          <p:cNvPr id="10" name="Picture 9">
            <a:extLst>
              <a:ext uri="{FF2B5EF4-FFF2-40B4-BE49-F238E27FC236}">
                <a16:creationId xmlns:a16="http://schemas.microsoft.com/office/drawing/2014/main" id="{439D14AE-F124-8E24-BE36-179A0A7BF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343902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utilize machine learning and geospatial analysis to predict and determine organized data breaches by considering the type of PPI targeted (e.g., credit card information, social security numbers) and the geographical locations where these breaches occur. </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The motivation for this project is from the increasing frequency and severity of data breaches, which have significant consequences, including financial losses, reputation damage, and legal ramifications. The existing cybersecurity efforts often lack a geographical component; therefore, making this essential to incorporate geographic information to enhance breach prediction and prevention strategies.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23</a:t>
            </a:fld>
            <a:endParaRPr lang="en-US" dirty="0"/>
          </a:p>
        </p:txBody>
      </p:sp>
    </p:spTree>
    <p:extLst>
      <p:ext uri="{BB962C8B-B14F-4D97-AF65-F5344CB8AC3E}">
        <p14:creationId xmlns:p14="http://schemas.microsoft.com/office/powerpoint/2010/main" val="368648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24</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extLst>
              <p:ext uri="{D42A27DB-BD31-4B8C-83A1-F6EECF244321}">
                <p14:modId xmlns:p14="http://schemas.microsoft.com/office/powerpoint/2010/main" val="1906395809"/>
              </p:ext>
            </p:extLst>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Tree>
    <p:extLst>
      <p:ext uri="{BB962C8B-B14F-4D97-AF65-F5344CB8AC3E}">
        <p14:creationId xmlns:p14="http://schemas.microsoft.com/office/powerpoint/2010/main" val="105812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Can ML models effectively predict data breaches by analyzing both the type of data targeted (e.g., credit card information, social security numbers) and the geographical locations where they occur?</a:t>
            </a:r>
          </a:p>
          <a:p>
            <a:pPr marL="800100" lvl="1" indent="-342900">
              <a:spcBef>
                <a:spcPts val="0"/>
              </a:spcBef>
              <a:spcAft>
                <a:spcPts val="600"/>
              </a:spcAft>
              <a:buFont typeface="+mj-lt"/>
              <a:buAutoNum type="arabicPeriod"/>
            </a:pPr>
            <a:r>
              <a:rPr lang="en-US" sz="1600" dirty="0"/>
              <a:t>Is there evidence to suggest that some data breaches are organized, and if so, can geospatial analysis provide insights into the patterns and motivations behind organized data breaches?</a:t>
            </a:r>
          </a:p>
          <a:p>
            <a:pPr marL="457200" lvl="1" indent="0">
              <a:spcBef>
                <a:spcPts val="0"/>
              </a:spcBef>
              <a:spcAft>
                <a:spcPts val="600"/>
              </a:spcAft>
              <a:buNone/>
            </a:pPr>
            <a:endParaRPr lang="en-US" sz="1600" dirty="0"/>
          </a:p>
          <a:p>
            <a:pPr>
              <a:spcBef>
                <a:spcPts val="0"/>
              </a:spcBef>
              <a:spcAft>
                <a:spcPts val="600"/>
              </a:spcAft>
            </a:pPr>
            <a:r>
              <a:rPr lang="en-US" sz="2000" dirty="0"/>
              <a:t>Revised title (if needed)</a:t>
            </a:r>
          </a:p>
          <a:p>
            <a:pPr lvl="1">
              <a:spcBef>
                <a:spcPts val="0"/>
              </a:spcBef>
              <a:spcAft>
                <a:spcPts val="600"/>
              </a:spcAft>
            </a:pPr>
            <a:r>
              <a:rPr lang="en-US" sz="1600" dirty="0"/>
              <a:t>Predicting Data Breaches with Machine Learning and Geospatial Analysis: A Focus on Data Type and Regional Vulnerabilities</a:t>
            </a:r>
          </a:p>
          <a:p>
            <a:pPr>
              <a:spcBef>
                <a:spcPts val="0"/>
              </a:spcBef>
              <a:spcAft>
                <a:spcPts val="600"/>
              </a:spcAft>
              <a:buFont typeface="Courier New" panose="02070309020205020404" pitchFamily="49" charset="0"/>
              <a:buChar char="o"/>
            </a:pPr>
            <a:endParaRPr lang="en-US" sz="20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25</a:t>
            </a:fld>
            <a:endParaRPr lang="en-US" dirty="0"/>
          </a:p>
        </p:txBody>
      </p:sp>
    </p:spTree>
    <p:extLst>
      <p:ext uri="{BB962C8B-B14F-4D97-AF65-F5344CB8AC3E}">
        <p14:creationId xmlns:p14="http://schemas.microsoft.com/office/powerpoint/2010/main" val="27666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600" dirty="0"/>
              <a:t>Size of the data (This will be larger as I complete the entire dataset from 2007-2023)</a:t>
            </a:r>
          </a:p>
          <a:p>
            <a:pPr lvl="2">
              <a:spcBef>
                <a:spcPts val="0"/>
              </a:spcBef>
              <a:spcAft>
                <a:spcPts val="600"/>
              </a:spcAft>
            </a:pPr>
            <a:r>
              <a:rPr lang="en-US" sz="1400" dirty="0"/>
              <a:t>Number of columns: 13</a:t>
            </a:r>
          </a:p>
          <a:p>
            <a:pPr lvl="2">
              <a:spcBef>
                <a:spcPts val="0"/>
              </a:spcBef>
              <a:spcAft>
                <a:spcPts val="600"/>
              </a:spcAft>
            </a:pPr>
            <a:r>
              <a:rPr lang="en-US" sz="1400" dirty="0"/>
              <a:t>Number of rows:  1603</a:t>
            </a:r>
          </a:p>
          <a:p>
            <a:pPr lvl="2">
              <a:spcBef>
                <a:spcPts val="0"/>
              </a:spcBef>
              <a:spcAft>
                <a:spcPts val="600"/>
              </a:spcAft>
            </a:pPr>
            <a:r>
              <a:rPr lang="en-US" sz="1400" dirty="0"/>
              <a:t>File size in MB:  0.122MB </a:t>
            </a:r>
          </a:p>
          <a:p>
            <a:pPr>
              <a:spcBef>
                <a:spcPts val="0"/>
              </a:spcBef>
              <a:spcAft>
                <a:spcPts val="600"/>
              </a:spcAft>
            </a:pPr>
            <a:r>
              <a:rPr lang="en-US" sz="2200" dirty="0"/>
              <a:t>Format</a:t>
            </a:r>
          </a:p>
          <a:p>
            <a:pPr lvl="1">
              <a:spcBef>
                <a:spcPts val="0"/>
              </a:spcBef>
              <a:spcAft>
                <a:spcPts val="600"/>
              </a:spcAft>
            </a:pPr>
            <a:r>
              <a:rPr lang="en-US" sz="1800" dirty="0"/>
              <a:t> The format was in PDF for each report year</a:t>
            </a:r>
          </a:p>
          <a:p>
            <a:pPr lvl="1">
              <a:spcBef>
                <a:spcPts val="0"/>
              </a:spcBef>
              <a:spcAft>
                <a:spcPts val="600"/>
              </a:spcAft>
            </a:pPr>
            <a:r>
              <a:rPr lang="en-US" sz="1800" dirty="0"/>
              <a:t> I will compile a dataset from 2007-2023 reports into a CSV file.</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26</a:t>
            </a:fld>
            <a:endParaRPr lang="en-US" dirty="0"/>
          </a:p>
        </p:txBody>
      </p:sp>
    </p:spTree>
    <p:extLst>
      <p:ext uri="{BB962C8B-B14F-4D97-AF65-F5344CB8AC3E}">
        <p14:creationId xmlns:p14="http://schemas.microsoft.com/office/powerpoint/2010/main" val="24752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WK03 – </a:t>
            </a:r>
            <a:r>
              <a:rPr lang="en-US" dirty="0"/>
              <a:t>Data</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fld id="{4423F810-0947-4B99-95AB-50445555D6BA}" type="datetime1">
              <a:rPr lang="en-US" smtClean="0"/>
              <a:t>10/4/23</a:t>
            </a:fld>
            <a:endParaRPr lang="en-US" dirty="0"/>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27</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extLst>
              <p:ext uri="{D42A27DB-BD31-4B8C-83A1-F6EECF244321}">
                <p14:modId xmlns:p14="http://schemas.microsoft.com/office/powerpoint/2010/main" val="4107226232"/>
              </p:ext>
            </p:extLst>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21118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28</a:t>
            </a:fld>
            <a:endParaRPr lang="en-US" dirty="0"/>
          </a:p>
        </p:txBody>
      </p:sp>
      <p:sp>
        <p:nvSpPr>
          <p:cNvPr id="7" name="TextBox 6">
            <a:extLst>
              <a:ext uri="{FF2B5EF4-FFF2-40B4-BE49-F238E27FC236}">
                <a16:creationId xmlns:a16="http://schemas.microsoft.com/office/drawing/2014/main" id="{A6C9178C-F00F-CEED-2E0E-C95DCAD75315}"/>
              </a:ext>
            </a:extLst>
          </p:cNvPr>
          <p:cNvSpPr txBox="1"/>
          <p:nvPr/>
        </p:nvSpPr>
        <p:spPr>
          <a:xfrm>
            <a:off x="3316077" y="1156771"/>
            <a:ext cx="184731" cy="369332"/>
          </a:xfrm>
          <a:prstGeom prst="rect">
            <a:avLst/>
          </a:prstGeom>
          <a:noFill/>
        </p:spPr>
        <p:txBody>
          <a:bodyPr wrap="none" rtlCol="0">
            <a:spAutoFit/>
          </a:bodyPr>
          <a:lstStyle/>
          <a:p>
            <a:endParaRPr lang="en-US" dirty="0"/>
          </a:p>
        </p:txBody>
      </p:sp>
      <p:graphicFrame>
        <p:nvGraphicFramePr>
          <p:cNvPr id="8" name="Table 8">
            <a:extLst>
              <a:ext uri="{FF2B5EF4-FFF2-40B4-BE49-F238E27FC236}">
                <a16:creationId xmlns:a16="http://schemas.microsoft.com/office/drawing/2014/main" id="{EA262B7D-24BF-97D5-5F40-602957DC71B6}"/>
              </a:ext>
            </a:extLst>
          </p:cNvPr>
          <p:cNvGraphicFramePr>
            <a:graphicFrameLocks noGrp="1"/>
          </p:cNvGraphicFramePr>
          <p:nvPr>
            <p:extLst>
              <p:ext uri="{D42A27DB-BD31-4B8C-83A1-F6EECF244321}">
                <p14:modId xmlns:p14="http://schemas.microsoft.com/office/powerpoint/2010/main" val="1892962945"/>
              </p:ext>
            </p:extLst>
          </p:nvPr>
        </p:nvGraphicFramePr>
        <p:xfrm>
          <a:off x="2806699" y="1833993"/>
          <a:ext cx="6578601"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4029057411"/>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28815.000000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0.000000e+00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30438.000000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2.109381e+06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29630.948222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2.557919e+03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dirty="0">
                          <a:solidFill>
                            <a:schemeClr val="bg1"/>
                          </a:solidFill>
                        </a:rPr>
                        <a:t>Median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29631.000000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4.000000e+00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465.385347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5.434073e+04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Tree>
    <p:extLst>
      <p:ext uri="{BB962C8B-B14F-4D97-AF65-F5344CB8AC3E}">
        <p14:creationId xmlns:p14="http://schemas.microsoft.com/office/powerpoint/2010/main" val="30400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Plot of parameters </a:t>
            </a:r>
            <a:r>
              <a:rPr lang="en-US" sz="2000" dirty="0" err="1"/>
              <a:t>SSNBreached</a:t>
            </a:r>
            <a:r>
              <a:rPr lang="en-US" sz="2000" dirty="0"/>
              <a:t> and Data Breach Description</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a:t>WK03 – </a:t>
            </a:r>
            <a:r>
              <a:rPr lang="en-US"/>
              <a:t>Data</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29</a:t>
            </a:fld>
            <a:endParaRPr lang="en-US" dirty="0"/>
          </a:p>
        </p:txBody>
      </p:sp>
      <p:pic>
        <p:nvPicPr>
          <p:cNvPr id="8" name="Picture 7" descr="A graph of data breaches&#10;&#10;Description automatically generated">
            <a:extLst>
              <a:ext uri="{FF2B5EF4-FFF2-40B4-BE49-F238E27FC236}">
                <a16:creationId xmlns:a16="http://schemas.microsoft.com/office/drawing/2014/main" id="{98968D48-6FDB-4F8C-5B1F-1BFCCD586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414" y="1588083"/>
            <a:ext cx="7413171" cy="4387172"/>
          </a:xfrm>
          <a:prstGeom prst="rect">
            <a:avLst/>
          </a:prstGeom>
        </p:spPr>
      </p:pic>
    </p:spTree>
    <p:extLst>
      <p:ext uri="{BB962C8B-B14F-4D97-AF65-F5344CB8AC3E}">
        <p14:creationId xmlns:p14="http://schemas.microsoft.com/office/powerpoint/2010/main" val="339438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4844628"/>
          </a:xfrm>
        </p:spPr>
        <p:txBody>
          <a:bodyPr>
            <a:normAutofit/>
          </a:bodyPr>
          <a:lstStyle/>
          <a:p>
            <a:r>
              <a:rPr lang="en-US" dirty="0"/>
              <a:t>WK01 - Topic search</a:t>
            </a:r>
          </a:p>
          <a:p>
            <a:pPr lvl="1"/>
            <a:r>
              <a:rPr lang="en-US" dirty="0"/>
              <a:t>Topic title</a:t>
            </a:r>
          </a:p>
          <a:p>
            <a:pPr lvl="1"/>
            <a:r>
              <a:rPr lang="en-US" dirty="0"/>
              <a:t>Topic summary</a:t>
            </a:r>
          </a:p>
          <a:p>
            <a:pPr lvl="1"/>
            <a:r>
              <a:rPr lang="en-US" dirty="0"/>
              <a:t>Rationale</a:t>
            </a:r>
          </a:p>
          <a:p>
            <a:pPr lvl="1"/>
            <a:r>
              <a:rPr lang="en-US" dirty="0"/>
              <a:t>Possible issues</a:t>
            </a:r>
          </a:p>
          <a:p>
            <a:r>
              <a:rPr lang="en-US" dirty="0"/>
              <a:t>WK01 - Literature review</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10/4/23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a:t>
            </a:fld>
            <a:endParaRPr lang="en-US" dirty="0"/>
          </a:p>
        </p:txBody>
      </p:sp>
    </p:spTree>
    <p:extLst>
      <p:ext uri="{BB962C8B-B14F-4D97-AF65-F5344CB8AC3E}">
        <p14:creationId xmlns:p14="http://schemas.microsoft.com/office/powerpoint/2010/main" val="3996186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- 04</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10/4/23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30</a:t>
            </a:fld>
            <a:endParaRPr lang="en-US" dirty="0"/>
          </a:p>
        </p:txBody>
      </p:sp>
    </p:spTree>
    <p:extLst>
      <p:ext uri="{BB962C8B-B14F-4D97-AF65-F5344CB8AC3E}">
        <p14:creationId xmlns:p14="http://schemas.microsoft.com/office/powerpoint/2010/main" val="157102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WK04 – Review/revise work from previous week(s)</a:t>
            </a:r>
          </a:p>
          <a:p>
            <a:pPr lvl="1"/>
            <a:r>
              <a:rPr lang="en-US" dirty="0"/>
              <a:t>Summary of changes</a:t>
            </a:r>
          </a:p>
          <a:p>
            <a:r>
              <a:rPr lang="en-US" dirty="0"/>
              <a:t>WK04 – Project Workflow</a:t>
            </a:r>
          </a:p>
          <a:p>
            <a:pPr lvl="1"/>
            <a:r>
              <a:rPr lang="en-US" dirty="0"/>
              <a:t>Updated Project Workflow Diagram</a:t>
            </a:r>
          </a:p>
          <a:p>
            <a:r>
              <a:rPr lang="en-US" dirty="0"/>
              <a:t>WK04 – Code Workflow</a:t>
            </a:r>
          </a:p>
          <a:p>
            <a:r>
              <a:rPr lang="en-US" dirty="0"/>
              <a:t>WK04 – Updated Data</a:t>
            </a:r>
          </a:p>
          <a:p>
            <a:pPr lvl="1"/>
            <a:r>
              <a:rPr lang="en-US" dirty="0"/>
              <a:t>Updated Information About Data</a:t>
            </a:r>
          </a:p>
          <a:p>
            <a:pPr lvl="1"/>
            <a:r>
              <a:rPr lang="en-US" dirty="0"/>
              <a:t>Table of Statistics</a:t>
            </a:r>
          </a:p>
          <a:p>
            <a:pPr lvl="1"/>
            <a:r>
              <a:rPr lang="en-US" dirty="0"/>
              <a:t>Plot of Parameters</a:t>
            </a:r>
          </a:p>
          <a:p>
            <a:r>
              <a:rPr lang="en-US" dirty="0"/>
              <a:t>WK04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WK04 – Objectives and Parameters</a:t>
            </a:r>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10/4/23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31</a:t>
            </a:fld>
            <a:endParaRPr lang="en-US" dirty="0"/>
          </a:p>
        </p:txBody>
      </p:sp>
    </p:spTree>
    <p:extLst>
      <p:ext uri="{BB962C8B-B14F-4D97-AF65-F5344CB8AC3E}">
        <p14:creationId xmlns:p14="http://schemas.microsoft.com/office/powerpoint/2010/main" val="1849845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effectLst/>
              </a:rPr>
              <a:t>Updated Project Workflow Diagram </a:t>
            </a:r>
          </a:p>
          <a:p>
            <a:pPr lvl="2"/>
            <a:r>
              <a:rPr lang="en-US" dirty="0">
                <a:effectLst/>
              </a:rPr>
              <a:t>Downsizing Phases</a:t>
            </a:r>
          </a:p>
          <a:p>
            <a:pPr lvl="2"/>
            <a:r>
              <a:rPr lang="en-US" dirty="0">
                <a:effectLst/>
              </a:rPr>
              <a:t>Less details </a:t>
            </a:r>
          </a:p>
          <a:p>
            <a:pPr lvl="2"/>
            <a:r>
              <a:rPr lang="en-US" dirty="0">
                <a:effectLst/>
              </a:rPr>
              <a:t>Adding Report phase and subtopics </a:t>
            </a:r>
          </a:p>
          <a:p>
            <a:pPr lvl="1"/>
            <a:r>
              <a:rPr lang="en-US" dirty="0">
                <a:effectLst/>
              </a:rPr>
              <a:t>Data is now updated to the full extent from 2007-2022</a:t>
            </a:r>
          </a:p>
          <a:p>
            <a:pPr lvl="2"/>
            <a:r>
              <a:rPr lang="en-US" dirty="0">
                <a:effectLst/>
              </a:rPr>
              <a:t>Not the 2023 report, due to the goal of the project (predicting and then matching the predicted dataset to the 2023 report)</a:t>
            </a:r>
          </a:p>
          <a:p>
            <a:pPr lvl="2"/>
            <a:r>
              <a:rPr lang="en-US" dirty="0">
                <a:effectLst/>
              </a:rPr>
              <a:t>Zoom call is delayed (person of contact needed to reschedule [date TBD])</a:t>
            </a:r>
          </a:p>
          <a:p>
            <a:pPr lvl="2"/>
            <a:r>
              <a:rPr lang="en-US" dirty="0">
                <a:effectLst/>
              </a:rPr>
              <a:t>Assumption has been affirmed that blanks in the dataset means no instead of null data</a:t>
            </a:r>
          </a:p>
          <a:p>
            <a:pPr lvl="2"/>
            <a:r>
              <a:rPr lang="en-US" dirty="0">
                <a:effectLst/>
              </a:rPr>
              <a:t>During data cleaning/transformation process, I will have to encode “” to mean False or 0 for all Boolean variables.</a:t>
            </a:r>
          </a:p>
          <a:p>
            <a:pPr lvl="1"/>
            <a:r>
              <a:rPr lang="en-US" dirty="0"/>
              <a:t>Organize Data Column Description and Topic Benefits into Table</a:t>
            </a:r>
            <a:br>
              <a:rPr lang="en-US" dirty="0">
                <a:effectLst/>
              </a:rPr>
            </a:br>
            <a:endParaRPr lang="en-US" dirty="0">
              <a:effectLst/>
            </a:endParaRPr>
          </a:p>
          <a:p>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32</a:t>
            </a:fld>
            <a:endParaRPr lang="en-US" dirty="0"/>
          </a:p>
        </p:txBody>
      </p:sp>
    </p:spTree>
    <p:extLst>
      <p:ext uri="{BB962C8B-B14F-4D97-AF65-F5344CB8AC3E}">
        <p14:creationId xmlns:p14="http://schemas.microsoft.com/office/powerpoint/2010/main" val="4204036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33</a:t>
            </a:fld>
            <a:endParaRPr lang="en-US" dirty="0"/>
          </a:p>
        </p:txBody>
      </p:sp>
      <p:sp>
        <p:nvSpPr>
          <p:cNvPr id="2" name="Date Placeholder 1">
            <a:extLst>
              <a:ext uri="{FF2B5EF4-FFF2-40B4-BE49-F238E27FC236}">
                <a16:creationId xmlns:a16="http://schemas.microsoft.com/office/drawing/2014/main" id="{29D91F5E-4184-9B35-1D7D-A13F5C4C2355}"/>
              </a:ext>
            </a:extLst>
          </p:cNvPr>
          <p:cNvSpPr>
            <a:spLocks noGrp="1"/>
          </p:cNvSpPr>
          <p:nvPr>
            <p:ph type="dt" sz="half" idx="10"/>
          </p:nvPr>
        </p:nvSpPr>
        <p:spPr>
          <a:xfrm>
            <a:off x="838200" y="6356350"/>
            <a:ext cx="2743200" cy="365125"/>
          </a:xfrm>
        </p:spPr>
        <p:txBody>
          <a:bodyPr/>
          <a:lstStyle/>
          <a:p>
            <a:r>
              <a:rPr lang="en-US" dirty="0"/>
              <a:t>9/12/23</a:t>
            </a:r>
          </a:p>
        </p:txBody>
      </p:sp>
      <p:pic>
        <p:nvPicPr>
          <p:cNvPr id="10" name="Picture 9">
            <a:extLst>
              <a:ext uri="{FF2B5EF4-FFF2-40B4-BE49-F238E27FC236}">
                <a16:creationId xmlns:a16="http://schemas.microsoft.com/office/drawing/2014/main" id="{381119D9-D8ED-C2A9-F13A-370A1D1FA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57371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WK04 – Code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34</a:t>
            </a:fld>
            <a:endParaRPr lang="en-US" dirty="0"/>
          </a:p>
        </p:txBody>
      </p:sp>
      <p:sp>
        <p:nvSpPr>
          <p:cNvPr id="2" name="Date Placeholder 1">
            <a:extLst>
              <a:ext uri="{FF2B5EF4-FFF2-40B4-BE49-F238E27FC236}">
                <a16:creationId xmlns:a16="http://schemas.microsoft.com/office/drawing/2014/main" id="{60FDDEF7-2968-55AE-E81B-61C0F82E3464}"/>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DE174305-9BA6-CDB7-3AEC-FC88265D9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62" y="1607193"/>
            <a:ext cx="11858476" cy="3944521"/>
          </a:xfrm>
          <a:prstGeom prst="rect">
            <a:avLst/>
          </a:prstGeom>
        </p:spPr>
      </p:pic>
    </p:spTree>
    <p:extLst>
      <p:ext uri="{BB962C8B-B14F-4D97-AF65-F5344CB8AC3E}">
        <p14:creationId xmlns:p14="http://schemas.microsoft.com/office/powerpoint/2010/main" val="125312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800" dirty="0"/>
              <a:t>Size of the data</a:t>
            </a:r>
          </a:p>
          <a:p>
            <a:pPr lvl="2">
              <a:spcBef>
                <a:spcPts val="0"/>
              </a:spcBef>
              <a:spcAft>
                <a:spcPts val="600"/>
              </a:spcAft>
            </a:pPr>
            <a:r>
              <a:rPr lang="en-US" sz="1600" dirty="0"/>
              <a:t>Number of columns: 13</a:t>
            </a:r>
          </a:p>
          <a:p>
            <a:pPr lvl="2">
              <a:spcBef>
                <a:spcPts val="0"/>
              </a:spcBef>
              <a:spcAft>
                <a:spcPts val="600"/>
              </a:spcAft>
            </a:pPr>
            <a:r>
              <a:rPr lang="en-US" sz="1600" dirty="0"/>
              <a:t>Number of rows:  22994</a:t>
            </a:r>
          </a:p>
          <a:p>
            <a:pPr lvl="2">
              <a:spcBef>
                <a:spcPts val="0"/>
              </a:spcBef>
              <a:spcAft>
                <a:spcPts val="600"/>
              </a:spcAft>
            </a:pPr>
            <a:r>
              <a:rPr lang="en-US" sz="1600" dirty="0"/>
              <a:t>File size in MB:  1.5MB </a:t>
            </a:r>
          </a:p>
          <a:p>
            <a:pPr>
              <a:spcBef>
                <a:spcPts val="0"/>
              </a:spcBef>
              <a:spcAft>
                <a:spcPts val="600"/>
              </a:spcAft>
            </a:pPr>
            <a:r>
              <a:rPr lang="en-US" sz="2200" dirty="0"/>
              <a:t>Format</a:t>
            </a:r>
          </a:p>
          <a:p>
            <a:pPr lvl="1">
              <a:spcBef>
                <a:spcPts val="0"/>
              </a:spcBef>
              <a:spcAft>
                <a:spcPts val="600"/>
              </a:spcAft>
            </a:pPr>
            <a:r>
              <a:rPr lang="en-US" sz="1600" dirty="0"/>
              <a:t>The original format was in PDF for each report year, which were converted to a XLSX file then, a CSV file.</a:t>
            </a:r>
          </a:p>
          <a:p>
            <a:pPr lvl="1">
              <a:spcBef>
                <a:spcPts val="0"/>
              </a:spcBef>
              <a:spcAft>
                <a:spcPts val="600"/>
              </a:spcAft>
            </a:pPr>
            <a:r>
              <a:rPr lang="en-US" sz="1600" dirty="0"/>
              <a:t>The dataset from 2007-2022 reports are in a CSV file.</a:t>
            </a:r>
          </a:p>
          <a:p>
            <a:pPr lvl="1">
              <a:spcBef>
                <a:spcPts val="0"/>
              </a:spcBef>
              <a:spcAft>
                <a:spcPts val="600"/>
              </a:spcAft>
            </a:pPr>
            <a:r>
              <a:rPr lang="en-US" sz="1600" dirty="0"/>
              <a:t>The 2023 Report will be compared to the predicted dataset.</a:t>
            </a:r>
            <a:endParaRPr lang="en-US" sz="1800" dirty="0"/>
          </a:p>
          <a:p>
            <a:pPr lvl="1"/>
            <a:endParaRPr lang="en-US" sz="18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35</a:t>
            </a:fld>
            <a:endParaRPr lang="en-US" dirty="0"/>
          </a:p>
        </p:txBody>
      </p:sp>
    </p:spTree>
    <p:extLst>
      <p:ext uri="{BB962C8B-B14F-4D97-AF65-F5344CB8AC3E}">
        <p14:creationId xmlns:p14="http://schemas.microsoft.com/office/powerpoint/2010/main" val="2682857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WK04 – Updated </a:t>
            </a:r>
            <a:r>
              <a:rPr lang="en-US" dirty="0"/>
              <a:t>Data (2)</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r>
              <a:rPr lang="en-US" dirty="0"/>
              <a:t>9/12/23</a:t>
            </a:r>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36</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extLst>
              <p:ext uri="{D42A27DB-BD31-4B8C-83A1-F6EECF244321}">
                <p14:modId xmlns:p14="http://schemas.microsoft.com/office/powerpoint/2010/main" val="4126916271"/>
              </p:ext>
            </p:extLst>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D6EB"/>
                    </a:solidFill>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66625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499B-3197-57E2-FA9B-627882E7F0A5}"/>
              </a:ext>
            </a:extLst>
          </p:cNvPr>
          <p:cNvSpPr>
            <a:spLocks noGrp="1"/>
          </p:cNvSpPr>
          <p:nvPr>
            <p:ph type="title"/>
          </p:nvPr>
        </p:nvSpPr>
        <p:spPr/>
        <p:txBody>
          <a:bodyPr/>
          <a:lstStyle/>
          <a:p>
            <a:r>
              <a:rPr lang="en-US" b="1" dirty="0"/>
              <a:t>WK04 – Updated </a:t>
            </a:r>
            <a:r>
              <a:rPr lang="en-US" dirty="0"/>
              <a:t>Data (3)</a:t>
            </a:r>
          </a:p>
        </p:txBody>
      </p:sp>
      <p:graphicFrame>
        <p:nvGraphicFramePr>
          <p:cNvPr id="7" name="Content Placeholder 6">
            <a:extLst>
              <a:ext uri="{FF2B5EF4-FFF2-40B4-BE49-F238E27FC236}">
                <a16:creationId xmlns:a16="http://schemas.microsoft.com/office/drawing/2014/main" id="{673C363F-2EF5-D2AF-A342-2C389480CE9F}"/>
              </a:ext>
            </a:extLst>
          </p:cNvPr>
          <p:cNvGraphicFramePr>
            <a:graphicFrameLocks noGrp="1"/>
          </p:cNvGraphicFramePr>
          <p:nvPr>
            <p:ph idx="1"/>
            <p:extLst>
              <p:ext uri="{D42A27DB-BD31-4B8C-83A1-F6EECF244321}">
                <p14:modId xmlns:p14="http://schemas.microsoft.com/office/powerpoint/2010/main" val="3209449398"/>
              </p:ext>
            </p:extLst>
          </p:nvPr>
        </p:nvGraphicFramePr>
        <p:xfrm>
          <a:off x="664060" y="1925648"/>
          <a:ext cx="10863879" cy="3006704"/>
        </p:xfrm>
        <a:graphic>
          <a:graphicData uri="http://schemas.openxmlformats.org/drawingml/2006/table">
            <a:tbl>
              <a:tblPr>
                <a:tableStyleId>{5C22544A-7EE6-4342-B048-85BDC9FD1C3A}</a:tableStyleId>
              </a:tblPr>
              <a:tblGrid>
                <a:gridCol w="711218">
                  <a:extLst>
                    <a:ext uri="{9D8B030D-6E8A-4147-A177-3AD203B41FA5}">
                      <a16:colId xmlns:a16="http://schemas.microsoft.com/office/drawing/2014/main" val="1120670611"/>
                    </a:ext>
                  </a:extLst>
                </a:gridCol>
                <a:gridCol w="900752">
                  <a:extLst>
                    <a:ext uri="{9D8B030D-6E8A-4147-A177-3AD203B41FA5}">
                      <a16:colId xmlns:a16="http://schemas.microsoft.com/office/drawing/2014/main" val="3414203156"/>
                    </a:ext>
                  </a:extLst>
                </a:gridCol>
                <a:gridCol w="1385117">
                  <a:extLst>
                    <a:ext uri="{9D8B030D-6E8A-4147-A177-3AD203B41FA5}">
                      <a16:colId xmlns:a16="http://schemas.microsoft.com/office/drawing/2014/main" val="694438403"/>
                    </a:ext>
                  </a:extLst>
                </a:gridCol>
                <a:gridCol w="925730">
                  <a:extLst>
                    <a:ext uri="{9D8B030D-6E8A-4147-A177-3AD203B41FA5}">
                      <a16:colId xmlns:a16="http://schemas.microsoft.com/office/drawing/2014/main" val="4212925805"/>
                    </a:ext>
                  </a:extLst>
                </a:gridCol>
                <a:gridCol w="804902">
                  <a:extLst>
                    <a:ext uri="{9D8B030D-6E8A-4147-A177-3AD203B41FA5}">
                      <a16:colId xmlns:a16="http://schemas.microsoft.com/office/drawing/2014/main" val="3778256349"/>
                    </a:ext>
                  </a:extLst>
                </a:gridCol>
                <a:gridCol w="608646">
                  <a:extLst>
                    <a:ext uri="{9D8B030D-6E8A-4147-A177-3AD203B41FA5}">
                      <a16:colId xmlns:a16="http://schemas.microsoft.com/office/drawing/2014/main" val="3196402479"/>
                    </a:ext>
                  </a:extLst>
                </a:gridCol>
                <a:gridCol w="747715">
                  <a:extLst>
                    <a:ext uri="{9D8B030D-6E8A-4147-A177-3AD203B41FA5}">
                      <a16:colId xmlns:a16="http://schemas.microsoft.com/office/drawing/2014/main" val="608806801"/>
                    </a:ext>
                  </a:extLst>
                </a:gridCol>
                <a:gridCol w="887902">
                  <a:extLst>
                    <a:ext uri="{9D8B030D-6E8A-4147-A177-3AD203B41FA5}">
                      <a16:colId xmlns:a16="http://schemas.microsoft.com/office/drawing/2014/main" val="2054131101"/>
                    </a:ext>
                  </a:extLst>
                </a:gridCol>
                <a:gridCol w="994611">
                  <a:extLst>
                    <a:ext uri="{9D8B030D-6E8A-4147-A177-3AD203B41FA5}">
                      <a16:colId xmlns:a16="http://schemas.microsoft.com/office/drawing/2014/main" val="3586612309"/>
                    </a:ext>
                  </a:extLst>
                </a:gridCol>
                <a:gridCol w="689810">
                  <a:extLst>
                    <a:ext uri="{9D8B030D-6E8A-4147-A177-3AD203B41FA5}">
                      <a16:colId xmlns:a16="http://schemas.microsoft.com/office/drawing/2014/main" val="293480532"/>
                    </a:ext>
                  </a:extLst>
                </a:gridCol>
                <a:gridCol w="1096586">
                  <a:extLst>
                    <a:ext uri="{9D8B030D-6E8A-4147-A177-3AD203B41FA5}">
                      <a16:colId xmlns:a16="http://schemas.microsoft.com/office/drawing/2014/main" val="2800171902"/>
                    </a:ext>
                  </a:extLst>
                </a:gridCol>
                <a:gridCol w="598172">
                  <a:extLst>
                    <a:ext uri="{9D8B030D-6E8A-4147-A177-3AD203B41FA5}">
                      <a16:colId xmlns:a16="http://schemas.microsoft.com/office/drawing/2014/main" val="3355408863"/>
                    </a:ext>
                  </a:extLst>
                </a:gridCol>
                <a:gridCol w="512718">
                  <a:extLst>
                    <a:ext uri="{9D8B030D-6E8A-4147-A177-3AD203B41FA5}">
                      <a16:colId xmlns:a16="http://schemas.microsoft.com/office/drawing/2014/main" val="1628246836"/>
                    </a:ext>
                  </a:extLst>
                </a:gridCol>
              </a:tblGrid>
              <a:tr h="925139">
                <a:tc>
                  <a:txBody>
                    <a:bodyPr/>
                    <a:lstStyle/>
                    <a:p>
                      <a:pPr algn="l" fontAlgn="t"/>
                      <a:r>
                        <a:rPr lang="en-US" sz="1000" b="1" u="none" strike="noStrike" dirty="0">
                          <a:solidFill>
                            <a:schemeClr val="bg1"/>
                          </a:solidFill>
                          <a:effectLst/>
                          <a:latin typeface="+mn-lt"/>
                        </a:rPr>
                        <a:t>Assigned Breach Number</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Date Reported To OCA</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Organization Name</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Breach Type Description</a:t>
                      </a:r>
                      <a:endParaRPr lang="en-US" sz="1000" b="1" i="0" u="none" strike="noStrike">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Breach Occur at the Reporting Entity?</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MA Residents Affected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SSN</a:t>
                      </a:r>
                    </a:p>
                    <a:p>
                      <a:pPr algn="ctr" fontAlgn="t"/>
                      <a:r>
                        <a:rPr lang="en-US" sz="1000" b="1" u="none" strike="noStrike" dirty="0">
                          <a:solidFill>
                            <a:schemeClr val="bg1"/>
                          </a:solidFill>
                          <a:effectLst/>
                          <a:latin typeface="+mn-lt"/>
                        </a:rPr>
                        <a:t>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Account Number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Drivers Licenses Breached</a:t>
                      </a:r>
                      <a:endParaRPr lang="en-US" sz="1000" b="1" i="0" u="none" strike="noStrike" dirty="0">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Credit Debit Numbers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Provided Credit Monitoring</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Data Encrypted</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Mobile Device Lost Stolen</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3366801822"/>
                  </a:ext>
                </a:extLst>
              </a:tr>
              <a:tr h="416313">
                <a:tc>
                  <a:txBody>
                    <a:bodyPr/>
                    <a:lstStyle/>
                    <a:p>
                      <a:pPr algn="ctr" fontAlgn="t"/>
                      <a:r>
                        <a:rPr lang="en-US" sz="1000" b="0" u="none" strike="noStrike" dirty="0">
                          <a:solidFill>
                            <a:schemeClr val="tx1"/>
                          </a:solidFill>
                          <a:effectLst/>
                          <a:latin typeface="+mn-lt"/>
                        </a:rPr>
                        <a:t>250</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8/16/2007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Hewlett Packard Company</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52</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2568787581"/>
                  </a:ext>
                </a:extLst>
              </a:tr>
              <a:tr h="416313">
                <a:tc>
                  <a:txBody>
                    <a:bodyPr/>
                    <a:lstStyle/>
                    <a:p>
                      <a:pPr algn="ctr" fontAlgn="t"/>
                      <a:r>
                        <a:rPr lang="en-US" sz="1000" b="0" u="none" strike="noStrike" dirty="0">
                          <a:solidFill>
                            <a:schemeClr val="tx1"/>
                          </a:solidFill>
                          <a:effectLst/>
                          <a:latin typeface="+mn-lt"/>
                        </a:rPr>
                        <a:t>252</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9/11/2007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Kraft Foods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460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3337023412"/>
                  </a:ext>
                </a:extLst>
              </a:tr>
              <a:tr h="416313">
                <a:tc>
                  <a:txBody>
                    <a:bodyPr/>
                    <a:lstStyle/>
                    <a:p>
                      <a:pPr algn="ctr" fontAlgn="t"/>
                      <a:r>
                        <a:rPr lang="en-US" sz="1000" b="0" u="none" strike="noStrike" dirty="0">
                          <a:solidFill>
                            <a:schemeClr val="tx1"/>
                          </a:solidFill>
                          <a:effectLst/>
                          <a:latin typeface="+mn-lt"/>
                        </a:rPr>
                        <a:t>244</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9/12/2007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18</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3853397499"/>
                  </a:ext>
                </a:extLst>
              </a:tr>
              <a:tr h="416313">
                <a:tc>
                  <a:txBody>
                    <a:bodyPr/>
                    <a:lstStyle/>
                    <a:p>
                      <a:pPr algn="ctr" fontAlgn="t"/>
                      <a:r>
                        <a:rPr lang="en-US" sz="1000" b="0" u="none" strike="noStrike">
                          <a:solidFill>
                            <a:schemeClr val="tx1"/>
                          </a:solidFill>
                          <a:effectLst/>
                          <a:latin typeface="+mn-lt"/>
                        </a:rPr>
                        <a:t>270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9/21/2007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Symantec Corporation</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Undefined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1</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2581641559"/>
                  </a:ext>
                </a:extLst>
              </a:tr>
              <a:tr h="416313">
                <a:tc>
                  <a:txBody>
                    <a:bodyPr/>
                    <a:lstStyle/>
                    <a:p>
                      <a:pPr algn="ctr" fontAlgn="t"/>
                      <a:r>
                        <a:rPr lang="en-US" sz="1000" b="0" u="none" strike="noStrike" dirty="0">
                          <a:solidFill>
                            <a:schemeClr val="tx1"/>
                          </a:solidFill>
                          <a:effectLst/>
                          <a:latin typeface="+mn-lt"/>
                        </a:rPr>
                        <a:t>243</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10/5/2007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Electronic</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97648790"/>
                  </a:ext>
                </a:extLst>
              </a:tr>
            </a:tbl>
          </a:graphicData>
        </a:graphic>
      </p:graphicFrame>
      <p:sp>
        <p:nvSpPr>
          <p:cNvPr id="4" name="Date Placeholder 3">
            <a:extLst>
              <a:ext uri="{FF2B5EF4-FFF2-40B4-BE49-F238E27FC236}">
                <a16:creationId xmlns:a16="http://schemas.microsoft.com/office/drawing/2014/main" id="{71F389AA-1692-7C4A-CE9B-08FB63CCEE88}"/>
              </a:ext>
            </a:extLst>
          </p:cNvPr>
          <p:cNvSpPr>
            <a:spLocks noGrp="1"/>
          </p:cNvSpPr>
          <p:nvPr>
            <p:ph type="dt" sz="half" idx="10"/>
          </p:nvPr>
        </p:nvSpPr>
        <p:spPr/>
        <p:txBody>
          <a:bodyPr/>
          <a:lstStyle/>
          <a:p>
            <a:fld id="{4423F810-0947-4B99-95AB-50445555D6BA}" type="datetime1">
              <a:rPr lang="en-US" smtClean="0"/>
              <a:t>10/4/23</a:t>
            </a:fld>
            <a:endParaRPr lang="en-US" dirty="0"/>
          </a:p>
        </p:txBody>
      </p:sp>
      <p:sp>
        <p:nvSpPr>
          <p:cNvPr id="5" name="Slide Number Placeholder 4">
            <a:extLst>
              <a:ext uri="{FF2B5EF4-FFF2-40B4-BE49-F238E27FC236}">
                <a16:creationId xmlns:a16="http://schemas.microsoft.com/office/drawing/2014/main" id="{71BEA1DA-40C5-9BB7-2214-1E290C84BE6F}"/>
              </a:ext>
            </a:extLst>
          </p:cNvPr>
          <p:cNvSpPr>
            <a:spLocks noGrp="1"/>
          </p:cNvSpPr>
          <p:nvPr>
            <p:ph type="sldNum" sz="quarter" idx="12"/>
          </p:nvPr>
        </p:nvSpPr>
        <p:spPr/>
        <p:txBody>
          <a:bodyPr/>
          <a:lstStyle/>
          <a:p>
            <a:fld id="{084F86B3-D3F4-4BE8-8D92-1FAB04CE9786}" type="slidenum">
              <a:rPr lang="en-US" smtClean="0"/>
              <a:t>37</a:t>
            </a:fld>
            <a:endParaRPr lang="en-US" dirty="0"/>
          </a:p>
        </p:txBody>
      </p:sp>
      <p:sp>
        <p:nvSpPr>
          <p:cNvPr id="9" name="Content Placeholder 2">
            <a:extLst>
              <a:ext uri="{FF2B5EF4-FFF2-40B4-BE49-F238E27FC236}">
                <a16:creationId xmlns:a16="http://schemas.microsoft.com/office/drawing/2014/main" id="{A6C8A372-2486-AA64-3F63-C83950110CB3}"/>
              </a:ext>
            </a:extLst>
          </p:cNvPr>
          <p:cNvSpPr txBox="1">
            <a:spLocks/>
          </p:cNvSpPr>
          <p:nvPr/>
        </p:nvSpPr>
        <p:spPr>
          <a:xfrm>
            <a:off x="838200" y="10401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Sample Data</a:t>
            </a:r>
            <a:endParaRPr lang="en-US" sz="1800" dirty="0"/>
          </a:p>
          <a:p>
            <a:pPr lvl="1"/>
            <a:endParaRPr lang="en-US" sz="18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6947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38</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extLst>
              <p:ext uri="{D42A27DB-BD31-4B8C-83A1-F6EECF244321}">
                <p14:modId xmlns:p14="http://schemas.microsoft.com/office/powerpoint/2010/main" val="907666257"/>
              </p:ext>
            </p:extLst>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a:solidFill>
                            <a:schemeClr val="bg1"/>
                          </a:solidFill>
                        </a:rPr>
                        <a:t>Mean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10" name="Date Placeholder 1">
            <a:extLst>
              <a:ext uri="{FF2B5EF4-FFF2-40B4-BE49-F238E27FC236}">
                <a16:creationId xmlns:a16="http://schemas.microsoft.com/office/drawing/2014/main" id="{730EAD78-C57F-F6DE-4B9C-C3CF0FBC8ECA}"/>
              </a:ext>
            </a:extLst>
          </p:cNvPr>
          <p:cNvSpPr>
            <a:spLocks noGrp="1"/>
          </p:cNvSpPr>
          <p:nvPr>
            <p:ph type="dt" sz="half" idx="10"/>
          </p:nvPr>
        </p:nvSpPr>
        <p:spPr>
          <a:xfrm>
            <a:off x="838200" y="6356350"/>
            <a:ext cx="2743200" cy="365125"/>
          </a:xfrm>
        </p:spPr>
        <p:txBody>
          <a:bodyPr/>
          <a:lstStyle/>
          <a:p>
            <a:r>
              <a:rPr lang="en-US" dirty="0"/>
              <a:t>9/12/23</a:t>
            </a:r>
          </a:p>
        </p:txBody>
      </p:sp>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51596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With the new and complete dataset, we can see the proportion of targeted data breaches that are electronic, paper, undefined, or both electronic and paper.</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(5)</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39</a:t>
            </a:fld>
            <a:endParaRPr lang="en-US" dirty="0"/>
          </a:p>
        </p:txBody>
      </p:sp>
      <p:sp>
        <p:nvSpPr>
          <p:cNvPr id="7" name="Date Placeholder 1">
            <a:extLst>
              <a:ext uri="{FF2B5EF4-FFF2-40B4-BE49-F238E27FC236}">
                <a16:creationId xmlns:a16="http://schemas.microsoft.com/office/drawing/2014/main" id="{15BAA3A5-7DA6-0A17-91C1-C0D6AB8C215B}"/>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894CB8D8-8B93-B7D7-4EAA-DDD5195C0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23" y="1724043"/>
            <a:ext cx="4395077" cy="2617293"/>
          </a:xfrm>
          <a:prstGeom prst="rect">
            <a:avLst/>
          </a:prstGeom>
        </p:spPr>
      </p:pic>
      <p:pic>
        <p:nvPicPr>
          <p:cNvPr id="11" name="Picture 10" descr="A graph of data breaches&#10;&#10;Description automatically generated">
            <a:extLst>
              <a:ext uri="{FF2B5EF4-FFF2-40B4-BE49-F238E27FC236}">
                <a16:creationId xmlns:a16="http://schemas.microsoft.com/office/drawing/2014/main" id="{846A51D0-5705-C5CA-B3C1-0A03F464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723" y="1724043"/>
            <a:ext cx="4395077" cy="2617293"/>
          </a:xfrm>
          <a:prstGeom prst="rect">
            <a:avLst/>
          </a:prstGeom>
        </p:spPr>
      </p:pic>
      <p:pic>
        <p:nvPicPr>
          <p:cNvPr id="13" name="Picture 12" descr="A graph of data breaches&#10;&#10;Description automatically generated">
            <a:extLst>
              <a:ext uri="{FF2B5EF4-FFF2-40B4-BE49-F238E27FC236}">
                <a16:creationId xmlns:a16="http://schemas.microsoft.com/office/drawing/2014/main" id="{E82707DB-C765-B9CE-2D04-F03C1D881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139" y="4196228"/>
            <a:ext cx="4164146" cy="2617292"/>
          </a:xfrm>
          <a:prstGeom prst="rect">
            <a:avLst/>
          </a:prstGeom>
        </p:spPr>
      </p:pic>
      <p:sp>
        <p:nvSpPr>
          <p:cNvPr id="2" name="TextBox 1">
            <a:extLst>
              <a:ext uri="{FF2B5EF4-FFF2-40B4-BE49-F238E27FC236}">
                <a16:creationId xmlns:a16="http://schemas.microsoft.com/office/drawing/2014/main" id="{A2BB1075-B08E-8B36-C12F-16560D9549C0}"/>
              </a:ext>
            </a:extLst>
          </p:cNvPr>
          <p:cNvSpPr txBox="1"/>
          <p:nvPr/>
        </p:nvSpPr>
        <p:spPr>
          <a:xfrm>
            <a:off x="8267422" y="4986873"/>
            <a:ext cx="2991240" cy="830997"/>
          </a:xfrm>
          <a:prstGeom prst="rect">
            <a:avLst/>
          </a:prstGeom>
          <a:noFill/>
        </p:spPr>
        <p:txBody>
          <a:bodyPr wrap="square" rtlCol="0">
            <a:spAutoFit/>
          </a:bodyPr>
          <a:lstStyle/>
          <a:p>
            <a:pPr marL="285750" indent="-285750">
              <a:buFont typeface="Wingdings" pitchFamily="2" charset="2"/>
              <a:buChar char="ß"/>
            </a:pPr>
            <a:r>
              <a:rPr lang="en-US" sz="1600" dirty="0"/>
              <a:t>In this plot, approximately 38% of the data breaches were by paper. </a:t>
            </a:r>
          </a:p>
        </p:txBody>
      </p:sp>
    </p:spTree>
    <p:extLst>
      <p:ext uri="{BB962C8B-B14F-4D97-AF65-F5344CB8AC3E}">
        <p14:creationId xmlns:p14="http://schemas.microsoft.com/office/powerpoint/2010/main" val="299560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6254-B4B9-9BCB-6FE4-6C4CE9473037}"/>
              </a:ext>
            </a:extLst>
          </p:cNvPr>
          <p:cNvSpPr>
            <a:spLocks noGrp="1"/>
          </p:cNvSpPr>
          <p:nvPr>
            <p:ph type="title"/>
          </p:nvPr>
        </p:nvSpPr>
        <p:spPr/>
        <p:txBody>
          <a:bodyPr/>
          <a:lstStyle/>
          <a:p>
            <a:r>
              <a:rPr lang="en-US" dirty="0"/>
              <a:t>Topic Background</a:t>
            </a:r>
          </a:p>
        </p:txBody>
      </p:sp>
      <p:sp>
        <p:nvSpPr>
          <p:cNvPr id="3" name="Content Placeholder 2">
            <a:extLst>
              <a:ext uri="{FF2B5EF4-FFF2-40B4-BE49-F238E27FC236}">
                <a16:creationId xmlns:a16="http://schemas.microsoft.com/office/drawing/2014/main" id="{B4EED0A3-4E47-2E08-7A87-43DC10985650}"/>
              </a:ext>
            </a:extLst>
          </p:cNvPr>
          <p:cNvSpPr>
            <a:spLocks noGrp="1"/>
          </p:cNvSpPr>
          <p:nvPr>
            <p:ph idx="1"/>
          </p:nvPr>
        </p:nvSpPr>
        <p:spPr>
          <a:xfrm>
            <a:off x="838201" y="1336124"/>
            <a:ext cx="6149453" cy="5020226"/>
          </a:xfrm>
        </p:spPr>
        <p:txBody>
          <a:bodyPr>
            <a:normAutofit lnSpcReduction="10000"/>
          </a:bodyPr>
          <a:lstStyle/>
          <a:p>
            <a:r>
              <a:rPr lang="en-US" dirty="0"/>
              <a:t>Topic summary</a:t>
            </a:r>
          </a:p>
          <a:p>
            <a:pPr lvl="1"/>
            <a:r>
              <a:rPr lang="en-US" dirty="0"/>
              <a:t>Data breaches occur when unauthorized people get a hold of private information, which has increased in its frequency and severity. These data breaches can lead to financial loss, harm a reputation, and result in legal trouble for the people and organizations involved. These breaches have increased in frequency and severity; therefore, experts are using sophisticated technologies like machine learning and geospatial analysis to forecast and prevent data breaches. In cybersecurity, there seems to be a missing component in efforts, which is geographical information. </a:t>
            </a:r>
          </a:p>
          <a:p>
            <a:pPr lvl="1"/>
            <a:r>
              <a:rPr lang="en-US" b="1" dirty="0"/>
              <a:t>In this study, The data breaches will be analyzed along with geographic information to identify regions or countries that are more susceptible to data breaches, considering factors like cyber-infrastructure, policies, and regulations.</a:t>
            </a:r>
          </a:p>
        </p:txBody>
      </p:sp>
      <p:sp>
        <p:nvSpPr>
          <p:cNvPr id="4" name="Date Placeholder 3">
            <a:extLst>
              <a:ext uri="{FF2B5EF4-FFF2-40B4-BE49-F238E27FC236}">
                <a16:creationId xmlns:a16="http://schemas.microsoft.com/office/drawing/2014/main" id="{4CC0846B-DA11-8EE0-0867-75B75609C9EB}"/>
              </a:ext>
            </a:extLst>
          </p:cNvPr>
          <p:cNvSpPr>
            <a:spLocks noGrp="1"/>
          </p:cNvSpPr>
          <p:nvPr>
            <p:ph type="dt" sz="half" idx="10"/>
          </p:nvPr>
        </p:nvSpPr>
        <p:spPr/>
        <p:txBody>
          <a:bodyPr/>
          <a:lstStyle/>
          <a:p>
            <a:fld id="{4423F810-0947-4B99-95AB-50445555D6BA}" type="datetime1">
              <a:rPr lang="en-US" smtClean="0"/>
              <a:t>10/4/23</a:t>
            </a:fld>
            <a:endParaRPr lang="en-US" dirty="0"/>
          </a:p>
        </p:txBody>
      </p:sp>
      <p:sp>
        <p:nvSpPr>
          <p:cNvPr id="5" name="Slide Number Placeholder 4">
            <a:extLst>
              <a:ext uri="{FF2B5EF4-FFF2-40B4-BE49-F238E27FC236}">
                <a16:creationId xmlns:a16="http://schemas.microsoft.com/office/drawing/2014/main" id="{829C627B-4281-90A8-E488-7B9857F2A33F}"/>
              </a:ext>
            </a:extLst>
          </p:cNvPr>
          <p:cNvSpPr>
            <a:spLocks noGrp="1"/>
          </p:cNvSpPr>
          <p:nvPr>
            <p:ph type="sldNum" sz="quarter" idx="12"/>
          </p:nvPr>
        </p:nvSpPr>
        <p:spPr/>
        <p:txBody>
          <a:bodyPr/>
          <a:lstStyle/>
          <a:p>
            <a:fld id="{084F86B3-D3F4-4BE8-8D92-1FAB04CE9786}" type="slidenum">
              <a:rPr lang="en-US" smtClean="0"/>
              <a:t>4</a:t>
            </a:fld>
            <a:endParaRPr lang="en-US" dirty="0"/>
          </a:p>
        </p:txBody>
      </p:sp>
      <p:pic>
        <p:nvPicPr>
          <p:cNvPr id="8" name="Picture 7" descr="A map with a pin and squares&#10;&#10;Description automatically generated with medium confidence">
            <a:extLst>
              <a:ext uri="{FF2B5EF4-FFF2-40B4-BE49-F238E27FC236}">
                <a16:creationId xmlns:a16="http://schemas.microsoft.com/office/drawing/2014/main" id="{45764F55-769E-6699-28CC-3E3CED2B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0" y="1336124"/>
            <a:ext cx="3839757" cy="4802463"/>
          </a:xfrm>
          <a:prstGeom prst="rect">
            <a:avLst/>
          </a:prstGeom>
        </p:spPr>
      </p:pic>
    </p:spTree>
    <p:extLst>
      <p:ext uri="{BB962C8B-B14F-4D97-AF65-F5344CB8AC3E}">
        <p14:creationId xmlns:p14="http://schemas.microsoft.com/office/powerpoint/2010/main" val="1590920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Personally Identifiable Information (PPI) targeted, such as credit card information or social security numbers,  and pinpointing the geographical regions where these breaches are most likely to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Current cybersecurity efforts frequently overlook a geographical component. This highlights the importance of including geographic data to strengthen our ability to predict and prevent data breaches.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40</a:t>
            </a:fld>
            <a:endParaRPr lang="en-US" dirty="0"/>
          </a:p>
        </p:txBody>
      </p:sp>
      <p:sp>
        <p:nvSpPr>
          <p:cNvPr id="2" name="Date Placeholder 1">
            <a:extLst>
              <a:ext uri="{FF2B5EF4-FFF2-40B4-BE49-F238E27FC236}">
                <a16:creationId xmlns:a16="http://schemas.microsoft.com/office/drawing/2014/main" id="{F5449E06-C8EF-2C2B-8D3F-0F27BD837D59}"/>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3510080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(2)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41</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164519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regions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(4)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42</a:t>
            </a:fld>
            <a:endParaRPr lang="en-US" dirty="0"/>
          </a:p>
        </p:txBody>
      </p:sp>
      <p:sp>
        <p:nvSpPr>
          <p:cNvPr id="2" name="Date Placeholder 1">
            <a:extLst>
              <a:ext uri="{FF2B5EF4-FFF2-40B4-BE49-F238E27FC236}">
                <a16:creationId xmlns:a16="http://schemas.microsoft.com/office/drawing/2014/main" id="{56A56BED-F97D-423C-E54F-ABD3E92EC237}"/>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2982390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Objectives and Parameters</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43</a:t>
            </a:fld>
            <a:endParaRPr lang="en-US" dirty="0"/>
          </a:p>
        </p:txBody>
      </p:sp>
      <p:sp>
        <p:nvSpPr>
          <p:cNvPr id="2" name="Date Placeholder 1">
            <a:extLst>
              <a:ext uri="{FF2B5EF4-FFF2-40B4-BE49-F238E27FC236}">
                <a16:creationId xmlns:a16="http://schemas.microsoft.com/office/drawing/2014/main" id="{762854BE-B386-7475-6370-C9F6D6F53820}"/>
              </a:ext>
            </a:extLst>
          </p:cNvPr>
          <p:cNvSpPr>
            <a:spLocks noGrp="1"/>
          </p:cNvSpPr>
          <p:nvPr>
            <p:ph type="dt" sz="half" idx="10"/>
          </p:nvPr>
        </p:nvSpPr>
        <p:spPr>
          <a:xfrm>
            <a:off x="838200" y="6356350"/>
            <a:ext cx="2743200" cy="365125"/>
          </a:xfrm>
        </p:spPr>
        <p:txBody>
          <a:bodyPr/>
          <a:lstStyle/>
          <a:p>
            <a:r>
              <a:rPr lang="en-US" dirty="0"/>
              <a:t>9/12/23</a:t>
            </a:r>
          </a:p>
        </p:txBody>
      </p:sp>
      <p:graphicFrame>
        <p:nvGraphicFramePr>
          <p:cNvPr id="6" name="Table 6">
            <a:extLst>
              <a:ext uri="{FF2B5EF4-FFF2-40B4-BE49-F238E27FC236}">
                <a16:creationId xmlns:a16="http://schemas.microsoft.com/office/drawing/2014/main" id="{D59174C6-338F-B046-379A-C315E331B321}"/>
              </a:ext>
            </a:extLst>
          </p:cNvPr>
          <p:cNvGraphicFramePr>
            <a:graphicFrameLocks noGrp="1"/>
          </p:cNvGraphicFramePr>
          <p:nvPr>
            <p:extLst>
              <p:ext uri="{D42A27DB-BD31-4B8C-83A1-F6EECF244321}">
                <p14:modId xmlns:p14="http://schemas.microsoft.com/office/powerpoint/2010/main" val="52894249"/>
              </p:ext>
            </p:extLst>
          </p:nvPr>
        </p:nvGraphicFramePr>
        <p:xfrm>
          <a:off x="1159398" y="1382300"/>
          <a:ext cx="9873204" cy="4475352"/>
        </p:xfrm>
        <a:graphic>
          <a:graphicData uri="http://schemas.openxmlformats.org/drawingml/2006/table">
            <a:tbl>
              <a:tblPr firstRow="1" bandRow="1">
                <a:tableStyleId>{5C22544A-7EE6-4342-B048-85BDC9FD1C3A}</a:tableStyleId>
              </a:tblPr>
              <a:tblGrid>
                <a:gridCol w="2468301">
                  <a:extLst>
                    <a:ext uri="{9D8B030D-6E8A-4147-A177-3AD203B41FA5}">
                      <a16:colId xmlns:a16="http://schemas.microsoft.com/office/drawing/2014/main" val="3760219570"/>
                    </a:ext>
                  </a:extLst>
                </a:gridCol>
                <a:gridCol w="2468301">
                  <a:extLst>
                    <a:ext uri="{9D8B030D-6E8A-4147-A177-3AD203B41FA5}">
                      <a16:colId xmlns:a16="http://schemas.microsoft.com/office/drawing/2014/main" val="1000509534"/>
                    </a:ext>
                  </a:extLst>
                </a:gridCol>
                <a:gridCol w="2468301">
                  <a:extLst>
                    <a:ext uri="{9D8B030D-6E8A-4147-A177-3AD203B41FA5}">
                      <a16:colId xmlns:a16="http://schemas.microsoft.com/office/drawing/2014/main" val="2065818088"/>
                    </a:ext>
                  </a:extLst>
                </a:gridCol>
                <a:gridCol w="2468301">
                  <a:extLst>
                    <a:ext uri="{9D8B030D-6E8A-4147-A177-3AD203B41FA5}">
                      <a16:colId xmlns:a16="http://schemas.microsoft.com/office/drawing/2014/main" val="46457455"/>
                    </a:ext>
                  </a:extLst>
                </a:gridCol>
              </a:tblGrid>
              <a:tr h="1527302">
                <a:tc>
                  <a:txBody>
                    <a:bodyPr/>
                    <a:lstStyle/>
                    <a:p>
                      <a:r>
                        <a:rPr lang="en-US" sz="1600" dirty="0"/>
                        <a:t>Objectives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Identify regions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792465684"/>
                  </a:ext>
                </a:extLst>
              </a:tr>
              <a:tr h="2948050">
                <a:tc>
                  <a:txBody>
                    <a:bodyPr/>
                    <a:lstStyle/>
                    <a:p>
                      <a:r>
                        <a:rPr lang="en-US" sz="1600" b="1" dirty="0">
                          <a:solidFill>
                            <a:schemeClr val="bg1"/>
                          </a:solidFill>
                        </a:rPr>
                        <a:t>Parameters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Possibly demographic info about MA regions </a:t>
                      </a:r>
                    </a:p>
                    <a:p>
                      <a:pPr marL="285750" indent="-285750">
                        <a:buFont typeface="Arial" panose="020B0604020202020204" pitchFamily="34" charset="0"/>
                        <a:buChar char="•"/>
                      </a:pPr>
                      <a:r>
                        <a:rPr lang="en-US" sz="1600" dirty="0"/>
                        <a:t>MA Residents Affected</a:t>
                      </a:r>
                    </a:p>
                    <a:p>
                      <a:pPr marL="285750" indent="-285750">
                        <a:buFont typeface="Arial" panose="020B0604020202020204" pitchFamily="34" charset="0"/>
                        <a:buChar char="•"/>
                      </a:pPr>
                      <a:r>
                        <a:rPr lang="en-US" sz="1600" dirty="0"/>
                        <a:t>Provided Credit Monitoring?</a:t>
                      </a:r>
                    </a:p>
                    <a:p>
                      <a:pPr marL="285750" indent="-285750">
                        <a:buFont typeface="Arial" panose="020B0604020202020204" pitchFamily="34" charset="0"/>
                        <a:buChar char="•"/>
                      </a:pPr>
                      <a:r>
                        <a:rPr lang="en-US" sz="1600" dirty="0"/>
                        <a:t>Mobile Device Lost or Stolen?</a:t>
                      </a:r>
                    </a:p>
                    <a:p>
                      <a:pPr marL="285750" indent="-285750">
                        <a:buFont typeface="Arial" panose="020B0604020202020204" pitchFamily="34" charset="0"/>
                        <a:buChar char="•"/>
                      </a:pPr>
                      <a:r>
                        <a:rPr lang="en-US" sz="1600" dirty="0"/>
                        <a:t>Data Encrypted?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r>
                        <a:rPr lang="en-US" sz="1600" dirty="0"/>
                        <a:t>MA Residents Affected</a:t>
                      </a:r>
                    </a:p>
                    <a:p>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81204067"/>
                  </a:ext>
                </a:extLst>
              </a:tr>
            </a:tbl>
          </a:graphicData>
        </a:graphic>
      </p:graphicFrame>
      <p:sp>
        <p:nvSpPr>
          <p:cNvPr id="7" name="TextBox 6">
            <a:extLst>
              <a:ext uri="{FF2B5EF4-FFF2-40B4-BE49-F238E27FC236}">
                <a16:creationId xmlns:a16="http://schemas.microsoft.com/office/drawing/2014/main" id="{434F9DA3-BB86-3E40-D513-FBA416A704A2}"/>
              </a:ext>
            </a:extLst>
          </p:cNvPr>
          <p:cNvSpPr txBox="1"/>
          <p:nvPr/>
        </p:nvSpPr>
        <p:spPr>
          <a:xfrm>
            <a:off x="-3020992" y="-22107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9662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- 05</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10/4/23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44</a:t>
            </a:fld>
            <a:endParaRPr lang="en-US" dirty="0"/>
          </a:p>
        </p:txBody>
      </p:sp>
    </p:spTree>
    <p:extLst>
      <p:ext uri="{BB962C8B-B14F-4D97-AF65-F5344CB8AC3E}">
        <p14:creationId xmlns:p14="http://schemas.microsoft.com/office/powerpoint/2010/main" val="3966474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70000" lnSpcReduction="20000"/>
          </a:bodyPr>
          <a:lstStyle/>
          <a:p>
            <a:r>
              <a:rPr lang="en-US" dirty="0"/>
              <a:t>WK05 – Review/revise work from previous week(s)</a:t>
            </a:r>
          </a:p>
          <a:p>
            <a:pPr lvl="1"/>
            <a:r>
              <a:rPr lang="en-US" dirty="0"/>
              <a:t>Summary of changes</a:t>
            </a:r>
          </a:p>
          <a:p>
            <a:r>
              <a:rPr lang="en-US" dirty="0"/>
              <a:t>WK05 – Project Workflow Updated</a:t>
            </a:r>
          </a:p>
          <a:p>
            <a:pPr lvl="1"/>
            <a:r>
              <a:rPr lang="en-US" dirty="0"/>
              <a:t>Updated Project Workflow Diagram</a:t>
            </a:r>
          </a:p>
          <a:p>
            <a:r>
              <a:rPr lang="en-US" dirty="0"/>
              <a:t>WK05 – Code Workflow Updated</a:t>
            </a:r>
          </a:p>
          <a:p>
            <a:pPr lvl="1"/>
            <a:r>
              <a:rPr lang="en-US" dirty="0"/>
              <a:t>Updated Code Workflow Diagram</a:t>
            </a:r>
          </a:p>
          <a:p>
            <a:r>
              <a:rPr lang="en-US" dirty="0"/>
              <a:t>WK05 – Updated Data</a:t>
            </a:r>
          </a:p>
          <a:p>
            <a:pPr lvl="1"/>
            <a:r>
              <a:rPr lang="en-US" dirty="0"/>
              <a:t>Updated Information About Data</a:t>
            </a:r>
          </a:p>
          <a:p>
            <a:pPr lvl="1"/>
            <a:r>
              <a:rPr lang="en-US" dirty="0"/>
              <a:t>Table of Statistics (do not have many numerical values)</a:t>
            </a:r>
          </a:p>
          <a:p>
            <a:pPr lvl="1"/>
            <a:r>
              <a:rPr lang="en-US" dirty="0"/>
              <a:t>Plot of Parameters</a:t>
            </a:r>
          </a:p>
          <a:p>
            <a:r>
              <a:rPr lang="en-US" dirty="0"/>
              <a:t>WK05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WK05 – Objectives and SMART</a:t>
            </a:r>
          </a:p>
          <a:p>
            <a:r>
              <a:rPr lang="en-US" dirty="0"/>
              <a:t>WK05 – Updated Objectives and Parameters</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10/4/23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45</a:t>
            </a:fld>
            <a:endParaRPr lang="en-US" dirty="0"/>
          </a:p>
        </p:txBody>
      </p:sp>
    </p:spTree>
    <p:extLst>
      <p:ext uri="{BB962C8B-B14F-4D97-AF65-F5344CB8AC3E}">
        <p14:creationId xmlns:p14="http://schemas.microsoft.com/office/powerpoint/2010/main" val="167454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plots into faceted plot (more readable)</a:t>
            </a:r>
          </a:p>
          <a:p>
            <a:pPr lvl="1"/>
            <a:r>
              <a:rPr lang="en-US" dirty="0"/>
              <a:t>Better statistic table with explanations of results.</a:t>
            </a:r>
          </a:p>
          <a:p>
            <a:pPr lvl="1"/>
            <a:r>
              <a:rPr lang="en-US" dirty="0"/>
              <a:t>Modified Code Workflow and Project Workflow</a:t>
            </a:r>
          </a:p>
          <a:p>
            <a:pPr lvl="2"/>
            <a:r>
              <a:rPr lang="en-US" dirty="0"/>
              <a:t> Broke off Analysis Phase from Reporting Phase</a:t>
            </a:r>
          </a:p>
          <a:p>
            <a:pPr lvl="1"/>
            <a:r>
              <a:rPr lang="en-US" dirty="0"/>
              <a:t>Updated Objectives and parameters table </a:t>
            </a:r>
          </a:p>
          <a:p>
            <a:pPr lvl="2"/>
            <a:r>
              <a:rPr lang="en-US" dirty="0"/>
              <a:t>Check marks for each parameter column</a:t>
            </a:r>
          </a:p>
          <a:p>
            <a:pPr lvl="2"/>
            <a:r>
              <a:rPr lang="en-US" dirty="0"/>
              <a:t>Highlighted data that’s either not used (red) or not yet attained (yellow)</a:t>
            </a:r>
          </a:p>
          <a:p>
            <a:pPr lvl="1"/>
            <a:r>
              <a:rPr lang="en-US" dirty="0"/>
              <a:t>Reviewed Project motivation, purpose, research questions, objectives, benefits, and examples</a:t>
            </a:r>
          </a:p>
          <a:p>
            <a:pPr lvl="2"/>
            <a:r>
              <a:rPr lang="en-US" dirty="0"/>
              <a:t>Decided that what I currently have does align with the SMART guide.</a:t>
            </a:r>
          </a:p>
          <a:p>
            <a:pPr lvl="1"/>
            <a:r>
              <a:rPr lang="en-US" dirty="0"/>
              <a:t>Elaborated on Specifics, Measurability, Achievability, Relevancy, and Time-bound for each objective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46</a:t>
            </a:fld>
            <a:endParaRPr lang="en-US" dirty="0"/>
          </a:p>
        </p:txBody>
      </p:sp>
    </p:spTree>
    <p:extLst>
      <p:ext uri="{BB962C8B-B14F-4D97-AF65-F5344CB8AC3E}">
        <p14:creationId xmlns:p14="http://schemas.microsoft.com/office/powerpoint/2010/main" val="3071052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47</a:t>
            </a:fld>
            <a:endParaRPr lang="en-US" dirty="0"/>
          </a:p>
        </p:txBody>
      </p:sp>
      <p:sp>
        <p:nvSpPr>
          <p:cNvPr id="9" name="Date Placeholder 1">
            <a:extLst>
              <a:ext uri="{FF2B5EF4-FFF2-40B4-BE49-F238E27FC236}">
                <a16:creationId xmlns:a16="http://schemas.microsoft.com/office/drawing/2014/main" id="{2627D2D2-821C-D418-3257-297D53B130F6}"/>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EC0767FB-35E5-8E24-20C2-6F6941236D08}"/>
              </a:ext>
            </a:extLst>
          </p:cNvPr>
          <p:cNvPicPr>
            <a:picLocks noChangeAspect="1"/>
          </p:cNvPicPr>
          <p:nvPr/>
        </p:nvPicPr>
        <p:blipFill rotWithShape="1">
          <a:blip r:embed="rId2">
            <a:extLst>
              <a:ext uri="{28A0092B-C50C-407E-A947-70E740481C1C}">
                <a14:useLocalDpi xmlns:a14="http://schemas.microsoft.com/office/drawing/2010/main" val="0"/>
              </a:ext>
            </a:extLst>
          </a:blip>
          <a:srcRect l="2188" t="2259" r="1697" b="33085"/>
          <a:stretch/>
        </p:blipFill>
        <p:spPr>
          <a:xfrm>
            <a:off x="778201" y="1282574"/>
            <a:ext cx="10635597" cy="4666891"/>
          </a:xfrm>
          <a:prstGeom prst="rect">
            <a:avLst/>
          </a:prstGeom>
        </p:spPr>
      </p:pic>
    </p:spTree>
    <p:extLst>
      <p:ext uri="{BB962C8B-B14F-4D97-AF65-F5344CB8AC3E}">
        <p14:creationId xmlns:p14="http://schemas.microsoft.com/office/powerpoint/2010/main" val="818244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Code </a:t>
            </a:r>
            <a:r>
              <a:rPr lang="en-US" b="1"/>
              <a:t>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48</a:t>
            </a:fld>
            <a:endParaRPr lang="en-US" dirty="0"/>
          </a:p>
        </p:txBody>
      </p:sp>
      <p:sp>
        <p:nvSpPr>
          <p:cNvPr id="7" name="Date Placeholder 1">
            <a:extLst>
              <a:ext uri="{FF2B5EF4-FFF2-40B4-BE49-F238E27FC236}">
                <a16:creationId xmlns:a16="http://schemas.microsoft.com/office/drawing/2014/main" id="{8273B3A8-B1F9-7280-86CB-FFA911DA3EE9}"/>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C66614CF-264C-65A6-57BD-0790AA46EB1A}"/>
              </a:ext>
            </a:extLst>
          </p:cNvPr>
          <p:cNvPicPr>
            <a:picLocks noChangeAspect="1"/>
          </p:cNvPicPr>
          <p:nvPr/>
        </p:nvPicPr>
        <p:blipFill rotWithShape="1">
          <a:blip r:embed="rId2">
            <a:extLst>
              <a:ext uri="{28A0092B-C50C-407E-A947-70E740481C1C}">
                <a14:useLocalDpi xmlns:a14="http://schemas.microsoft.com/office/drawing/2010/main" val="0"/>
              </a:ext>
            </a:extLst>
          </a:blip>
          <a:srcRect l="1741" r="1692" b="13302"/>
          <a:stretch/>
        </p:blipFill>
        <p:spPr>
          <a:xfrm>
            <a:off x="80764" y="1695928"/>
            <a:ext cx="12030472" cy="3324307"/>
          </a:xfrm>
          <a:prstGeom prst="rect">
            <a:avLst/>
          </a:prstGeom>
        </p:spPr>
      </p:pic>
    </p:spTree>
    <p:extLst>
      <p:ext uri="{BB962C8B-B14F-4D97-AF65-F5344CB8AC3E}">
        <p14:creationId xmlns:p14="http://schemas.microsoft.com/office/powerpoint/2010/main" val="395722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 (MA Residents Affected is the only numerical columns)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49</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
        <p:nvSpPr>
          <p:cNvPr id="6" name="Date Placeholder 1">
            <a:extLst>
              <a:ext uri="{FF2B5EF4-FFF2-40B4-BE49-F238E27FC236}">
                <a16:creationId xmlns:a16="http://schemas.microsoft.com/office/drawing/2014/main" id="{49DC39E7-ABB0-E8AB-CF66-A113B6F9F3C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14292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CA36-861F-5AA2-FB07-66DC5CC1AFF5}"/>
              </a:ext>
            </a:extLst>
          </p:cNvPr>
          <p:cNvSpPr>
            <a:spLocks noGrp="1"/>
          </p:cNvSpPr>
          <p:nvPr>
            <p:ph type="title"/>
          </p:nvPr>
        </p:nvSpPr>
        <p:spPr/>
        <p:txBody>
          <a:bodyPr/>
          <a:lstStyle/>
          <a:p>
            <a:r>
              <a:rPr lang="en-US" dirty="0"/>
              <a:t>Rationale</a:t>
            </a:r>
          </a:p>
        </p:txBody>
      </p:sp>
      <p:sp>
        <p:nvSpPr>
          <p:cNvPr id="3" name="Content Placeholder 2">
            <a:extLst>
              <a:ext uri="{FF2B5EF4-FFF2-40B4-BE49-F238E27FC236}">
                <a16:creationId xmlns:a16="http://schemas.microsoft.com/office/drawing/2014/main" id="{7594F839-195A-5C8D-4A82-0DE62B3356BC}"/>
              </a:ext>
            </a:extLst>
          </p:cNvPr>
          <p:cNvSpPr>
            <a:spLocks noGrp="1"/>
          </p:cNvSpPr>
          <p:nvPr>
            <p:ph idx="1"/>
          </p:nvPr>
        </p:nvSpPr>
        <p:spPr/>
        <p:txBody>
          <a:bodyPr/>
          <a:lstStyle/>
          <a:p>
            <a:r>
              <a:rPr lang="en-US" dirty="0"/>
              <a:t>Benefits of Geographical Locations of Data Breaches</a:t>
            </a:r>
          </a:p>
          <a:p>
            <a:endParaRPr lang="en-US" dirty="0"/>
          </a:p>
          <a:p>
            <a:pPr lvl="1"/>
            <a:r>
              <a:rPr lang="en-US" dirty="0"/>
              <a:t>Predicting data breaches in regions could be used to give a localized risk assessment</a:t>
            </a:r>
          </a:p>
          <a:p>
            <a:pPr marL="457200" lvl="1" indent="0">
              <a:buNone/>
            </a:pPr>
            <a:endParaRPr lang="en-US" dirty="0"/>
          </a:p>
          <a:p>
            <a:pPr lvl="1"/>
            <a:r>
              <a:rPr lang="en-US" dirty="0"/>
              <a:t>Allocate more security and resources </a:t>
            </a:r>
          </a:p>
          <a:p>
            <a:pPr lvl="1"/>
            <a:endParaRPr lang="en-US" dirty="0"/>
          </a:p>
          <a:p>
            <a:pPr lvl="1"/>
            <a:r>
              <a:rPr lang="en-US" dirty="0"/>
              <a:t>Predict data breaches</a:t>
            </a:r>
          </a:p>
          <a:p>
            <a:pPr lvl="1"/>
            <a:endParaRPr lang="en-US" dirty="0"/>
          </a:p>
          <a:p>
            <a:pPr lvl="1"/>
            <a:r>
              <a:rPr lang="en-US" dirty="0"/>
              <a:t>Improve regulations and policies</a:t>
            </a:r>
          </a:p>
          <a:p>
            <a:pPr lvl="1"/>
            <a:endParaRPr lang="en-US" dirty="0"/>
          </a:p>
          <a:p>
            <a:pPr lvl="1"/>
            <a:r>
              <a:rPr lang="en-US" dirty="0"/>
              <a:t>Target security measures for the region</a:t>
            </a:r>
          </a:p>
          <a:p>
            <a:pPr lvl="1"/>
            <a:endParaRPr lang="en-US" dirty="0"/>
          </a:p>
          <a:p>
            <a:pPr lvl="1"/>
            <a:endParaRPr lang="en-US" dirty="0"/>
          </a:p>
        </p:txBody>
      </p:sp>
      <p:sp>
        <p:nvSpPr>
          <p:cNvPr id="4" name="Date Placeholder 3">
            <a:extLst>
              <a:ext uri="{FF2B5EF4-FFF2-40B4-BE49-F238E27FC236}">
                <a16:creationId xmlns:a16="http://schemas.microsoft.com/office/drawing/2014/main" id="{9D2CAF66-737A-D636-1C64-EB59B7D8E737}"/>
              </a:ext>
            </a:extLst>
          </p:cNvPr>
          <p:cNvSpPr>
            <a:spLocks noGrp="1"/>
          </p:cNvSpPr>
          <p:nvPr>
            <p:ph type="dt" sz="half" idx="10"/>
          </p:nvPr>
        </p:nvSpPr>
        <p:spPr/>
        <p:txBody>
          <a:bodyPr/>
          <a:lstStyle/>
          <a:p>
            <a:fld id="{4423F810-0947-4B99-95AB-50445555D6BA}" type="datetime1">
              <a:rPr lang="en-US" smtClean="0"/>
              <a:t>10/4/23</a:t>
            </a:fld>
            <a:endParaRPr lang="en-US" dirty="0"/>
          </a:p>
        </p:txBody>
      </p:sp>
      <p:sp>
        <p:nvSpPr>
          <p:cNvPr id="5" name="Slide Number Placeholder 4">
            <a:extLst>
              <a:ext uri="{FF2B5EF4-FFF2-40B4-BE49-F238E27FC236}">
                <a16:creationId xmlns:a16="http://schemas.microsoft.com/office/drawing/2014/main" id="{03AF7B45-E4E2-432B-8950-7870DC0A32EE}"/>
              </a:ext>
            </a:extLst>
          </p:cNvPr>
          <p:cNvSpPr>
            <a:spLocks noGrp="1"/>
          </p:cNvSpPr>
          <p:nvPr>
            <p:ph type="sldNum" sz="quarter" idx="12"/>
          </p:nvPr>
        </p:nvSpPr>
        <p:spPr/>
        <p:txBody>
          <a:bodyPr/>
          <a:lstStyle/>
          <a:p>
            <a:fld id="{084F86B3-D3F4-4BE8-8D92-1FAB04CE9786}" type="slidenum">
              <a:rPr lang="en-US" smtClean="0"/>
              <a:t>5</a:t>
            </a:fld>
            <a:endParaRPr lang="en-US" dirty="0"/>
          </a:p>
        </p:txBody>
      </p:sp>
      <p:pic>
        <p:nvPicPr>
          <p:cNvPr id="9" name="Picture 8">
            <a:extLst>
              <a:ext uri="{FF2B5EF4-FFF2-40B4-BE49-F238E27FC236}">
                <a16:creationId xmlns:a16="http://schemas.microsoft.com/office/drawing/2014/main" id="{AAF91E72-8C26-6AD3-D61B-A62FF7C14BEB}"/>
              </a:ext>
            </a:extLst>
          </p:cNvPr>
          <p:cNvPicPr>
            <a:picLocks noChangeAspect="1"/>
          </p:cNvPicPr>
          <p:nvPr/>
        </p:nvPicPr>
        <p:blipFill>
          <a:blip r:embed="rId2"/>
          <a:stretch>
            <a:fillRect/>
          </a:stretch>
        </p:blipFill>
        <p:spPr>
          <a:xfrm>
            <a:off x="6649156" y="2925145"/>
            <a:ext cx="3084689" cy="3084689"/>
          </a:xfrm>
          <a:prstGeom prst="rect">
            <a:avLst/>
          </a:prstGeom>
        </p:spPr>
      </p:pic>
    </p:spTree>
    <p:extLst>
      <p:ext uri="{BB962C8B-B14F-4D97-AF65-F5344CB8AC3E}">
        <p14:creationId xmlns:p14="http://schemas.microsoft.com/office/powerpoint/2010/main" val="4095979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Facet Plot with 5 parameters</a:t>
            </a:r>
          </a:p>
          <a:p>
            <a:pPr>
              <a:spcBef>
                <a:spcPts val="0"/>
              </a:spcBef>
              <a:spcAft>
                <a:spcPts val="600"/>
              </a:spcAft>
            </a:pPr>
            <a:r>
              <a:rPr lang="en-US" sz="2000" dirty="0"/>
              <a:t>This is a facet plot that represents the number of data breaches based on different breach types.</a:t>
            </a:r>
          </a:p>
          <a:p>
            <a:pPr>
              <a:spcBef>
                <a:spcPts val="0"/>
              </a:spcBef>
              <a:spcAft>
                <a:spcPts val="600"/>
              </a:spcAft>
            </a:pPr>
            <a:r>
              <a:rPr lang="en-US" sz="2000" dirty="0"/>
              <a:t>Explanation of the lowest and highest values for each plot:</a:t>
            </a:r>
          </a:p>
          <a:p>
            <a:pPr lvl="1">
              <a:spcBef>
                <a:spcPts val="0"/>
              </a:spcBef>
              <a:spcAft>
                <a:spcPts val="600"/>
              </a:spcAft>
            </a:pPr>
            <a:r>
              <a:rPr lang="en-US" sz="1600" dirty="0"/>
              <a:t>Credit/Debit Numbers has the highest count of electronic type data breaches, while Driver’s licenses has the lowest.</a:t>
            </a:r>
          </a:p>
          <a:p>
            <a:pPr lvl="2">
              <a:spcBef>
                <a:spcPts val="0"/>
              </a:spcBef>
              <a:spcAft>
                <a:spcPts val="600"/>
              </a:spcAft>
            </a:pPr>
            <a:r>
              <a:rPr lang="en-US" sz="1400" dirty="0"/>
              <a:t>They both have about the same count of paper type breaches.</a:t>
            </a:r>
          </a:p>
          <a:p>
            <a:pPr lvl="1">
              <a:spcBef>
                <a:spcPts val="0"/>
              </a:spcBef>
              <a:spcAft>
                <a:spcPts val="600"/>
              </a:spcAft>
            </a:pPr>
            <a:r>
              <a:rPr lang="en-US" sz="1600" dirty="0"/>
              <a:t>Approximately 40% of the total count of account number data breaches are paper type breaches.</a:t>
            </a:r>
          </a:p>
          <a:p>
            <a:pPr lvl="1">
              <a:spcBef>
                <a:spcPts val="0"/>
              </a:spcBef>
              <a:spcAft>
                <a:spcPts val="600"/>
              </a:spcAft>
            </a:pPr>
            <a:endParaRPr lang="en-US" sz="1600" dirty="0"/>
          </a:p>
          <a:p>
            <a:pPr>
              <a:spcBef>
                <a:spcPts val="0"/>
              </a:spcBef>
              <a:spcAft>
                <a:spcPts val="600"/>
              </a:spcAft>
            </a:pPr>
            <a:endParaRPr lang="en-US" sz="20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(2)</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50</a:t>
            </a:fld>
            <a:endParaRPr lang="en-US" dirty="0"/>
          </a:p>
        </p:txBody>
      </p:sp>
      <p:pic>
        <p:nvPicPr>
          <p:cNvPr id="12" name="Picture 11" descr="A graph showing a number of credit and debit type&#10;&#10;Description automatically generated">
            <a:extLst>
              <a:ext uri="{FF2B5EF4-FFF2-40B4-BE49-F238E27FC236}">
                <a16:creationId xmlns:a16="http://schemas.microsoft.com/office/drawing/2014/main" id="{17F50B15-6FE7-28CD-8379-C42419F14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05" y="3077987"/>
            <a:ext cx="11352590" cy="3278363"/>
          </a:xfrm>
          <a:prstGeom prst="rect">
            <a:avLst/>
          </a:prstGeom>
        </p:spPr>
      </p:pic>
    </p:spTree>
    <p:extLst>
      <p:ext uri="{BB962C8B-B14F-4D97-AF65-F5344CB8AC3E}">
        <p14:creationId xmlns:p14="http://schemas.microsoft.com/office/powerpoint/2010/main" val="3679087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Identifiable Information (PII) targeted, such as credit card information or social security numbers,  and pinpointing which organizations are most likely to have another data breach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This highlights the importance of using aspects of the data breaches to strengthen our ability to predict and prevent data breaches. This allows these organizations to proactively strengthen their security protocols.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aspects of data breaches reports.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(1)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51</a:t>
            </a:fld>
            <a:endParaRPr lang="en-US" dirty="0"/>
          </a:p>
        </p:txBody>
      </p:sp>
      <p:sp>
        <p:nvSpPr>
          <p:cNvPr id="6" name="Date Placeholder 1">
            <a:extLst>
              <a:ext uri="{FF2B5EF4-FFF2-40B4-BE49-F238E27FC236}">
                <a16:creationId xmlns:a16="http://schemas.microsoft.com/office/drawing/2014/main" id="{7B280F0A-E36A-D21A-4E1A-0F88556BBD31}"/>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1162792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(2)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52</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extLst>
              <p:ext uri="{D42A27DB-BD31-4B8C-83A1-F6EECF244321}">
                <p14:modId xmlns:p14="http://schemas.microsoft.com/office/powerpoint/2010/main" val="1852423840"/>
              </p:ext>
            </p:extLst>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targeted data and security information,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organizations,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a:t>
                      </a:r>
                      <a:r>
                        <a:rPr lang="en-US" sz="1200" dirty="0" err="1"/>
                        <a:t>organizationsand</a:t>
                      </a:r>
                      <a:r>
                        <a:rPr lang="en-US" sz="1200" dirty="0"/>
                        <a:t>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556945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organizations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(3)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234711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(1)</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54</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extLst>
              <p:ext uri="{D42A27DB-BD31-4B8C-83A1-F6EECF244321}">
                <p14:modId xmlns:p14="http://schemas.microsoft.com/office/powerpoint/2010/main" val="136078185"/>
              </p:ext>
            </p:extLst>
          </p:nvPr>
        </p:nvGraphicFramePr>
        <p:xfrm>
          <a:off x="838200" y="110104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Identify organizations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Organizations with the most/less breaches over time will be identified.</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quantifying and comparing the vulnerabilities within different organizations, through a vulnerability score or index or through EDA.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Conducting vulnerability assessments for different organizations.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Understanding organization vulnerabilities is crucial for predicting data breaches within the cybersecurity industry.</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Organizations will be identified by Week 7 or 8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graphicFrame>
        <p:nvGraphicFramePr>
          <p:cNvPr id="6" name="Table 5">
            <a:extLst>
              <a:ext uri="{FF2B5EF4-FFF2-40B4-BE49-F238E27FC236}">
                <a16:creationId xmlns:a16="http://schemas.microsoft.com/office/drawing/2014/main" id="{4A140E10-FA41-DB75-E2DF-FD0567D0A51C}"/>
              </a:ext>
            </a:extLst>
          </p:cNvPr>
          <p:cNvGraphicFramePr>
            <a:graphicFrameLocks noGrp="1"/>
          </p:cNvGraphicFramePr>
          <p:nvPr>
            <p:extLst>
              <p:ext uri="{D42A27DB-BD31-4B8C-83A1-F6EECF244321}">
                <p14:modId xmlns:p14="http://schemas.microsoft.com/office/powerpoint/2010/main" val="3953391418"/>
              </p:ext>
            </p:extLst>
          </p:nvPr>
        </p:nvGraphicFramePr>
        <p:xfrm>
          <a:off x="838200" y="4064976"/>
          <a:ext cx="10554730" cy="222504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Aiming to locate areas with the same type of data breach and targeted data.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finding a presence within the type of breach and targeted data within that region.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Investigating and analyzing data to detect patterns of organized data breaches.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Addresses the objective of identifying organized breach activities within an organization.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Evidence will be identified in Week 8 or 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sp>
        <p:nvSpPr>
          <p:cNvPr id="7" name="Date Placeholder 1">
            <a:extLst>
              <a:ext uri="{FF2B5EF4-FFF2-40B4-BE49-F238E27FC236}">
                <a16:creationId xmlns:a16="http://schemas.microsoft.com/office/drawing/2014/main" id="{A485A8DC-CF87-267B-2734-292EF323F08E}"/>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779444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(2)</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55</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extLst>
              <p:ext uri="{D42A27DB-BD31-4B8C-83A1-F6EECF244321}">
                <p14:modId xmlns:p14="http://schemas.microsoft.com/office/powerpoint/2010/main" val="480431545"/>
              </p:ext>
            </p:extLst>
          </p:nvPr>
        </p:nvGraphicFramePr>
        <p:xfrm>
          <a:off x="838200" y="112206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b="1" dirty="0">
                          <a:solidFill>
                            <a:schemeClr val="bg1"/>
                          </a:solidFill>
                        </a:rPr>
                        <a:t>Objective 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Identifying the motivations behind data breaches by finding relationships between breaches using location, organization info, and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Predictive model will be analyzed based on its accuracy in performance.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Using ML python libraries and data analysis techniques.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Understanding the underlying factors and motivations behind hackers and cyber criminals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 will be completed in Week 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88896"/>
                  </a:ext>
                </a:extLst>
              </a:tr>
            </a:tbl>
          </a:graphicData>
        </a:graphic>
      </p:graphicFrame>
      <p:sp>
        <p:nvSpPr>
          <p:cNvPr id="6" name="Date Placeholder 1">
            <a:extLst>
              <a:ext uri="{FF2B5EF4-FFF2-40B4-BE49-F238E27FC236}">
                <a16:creationId xmlns:a16="http://schemas.microsoft.com/office/drawing/2014/main" id="{D3B8614D-872E-A630-A8F6-4084BBE608DA}"/>
              </a:ext>
            </a:extLst>
          </p:cNvPr>
          <p:cNvSpPr>
            <a:spLocks noGrp="1"/>
          </p:cNvSpPr>
          <p:nvPr>
            <p:ph type="dt" sz="half" idx="10"/>
          </p:nvPr>
        </p:nvSpPr>
        <p:spPr>
          <a:xfrm>
            <a:off x="838200" y="6356350"/>
            <a:ext cx="2743200" cy="365125"/>
          </a:xfrm>
        </p:spPr>
        <p:txBody>
          <a:bodyPr/>
          <a:lstStyle/>
          <a:p>
            <a:r>
              <a:rPr lang="en-US" dirty="0"/>
              <a:t>9/19/23</a:t>
            </a:r>
          </a:p>
        </p:txBody>
      </p:sp>
      <p:sp>
        <p:nvSpPr>
          <p:cNvPr id="7" name="TextBox 6">
            <a:extLst>
              <a:ext uri="{FF2B5EF4-FFF2-40B4-BE49-F238E27FC236}">
                <a16:creationId xmlns:a16="http://schemas.microsoft.com/office/drawing/2014/main" id="{76F721BC-2AAE-5AA6-F8A0-B9EC2D4242E0}"/>
              </a:ext>
            </a:extLst>
          </p:cNvPr>
          <p:cNvSpPr txBox="1"/>
          <p:nvPr/>
        </p:nvSpPr>
        <p:spPr>
          <a:xfrm>
            <a:off x="1977445" y="5735931"/>
            <a:ext cx="8276240" cy="369332"/>
          </a:xfrm>
          <a:prstGeom prst="rect">
            <a:avLst/>
          </a:prstGeom>
          <a:noFill/>
        </p:spPr>
        <p:txBody>
          <a:bodyPr wrap="none" rtlCol="0">
            <a:spAutoFit/>
          </a:bodyPr>
          <a:lstStyle/>
          <a:p>
            <a:r>
              <a:rPr lang="en-US" dirty="0"/>
              <a:t>After Week 10, I will be refining the project and working on communicating the results.</a:t>
            </a:r>
          </a:p>
        </p:txBody>
      </p:sp>
    </p:spTree>
    <p:extLst>
      <p:ext uri="{BB962C8B-B14F-4D97-AF65-F5344CB8AC3E}">
        <p14:creationId xmlns:p14="http://schemas.microsoft.com/office/powerpoint/2010/main" val="215417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parameters (Review)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a:xfrm>
            <a:off x="8610600" y="6037040"/>
            <a:ext cx="2743200" cy="365125"/>
          </a:xfrm>
        </p:spPr>
        <p:txBody>
          <a:bodyPr/>
          <a:lstStyle/>
          <a:p>
            <a:fld id="{084F86B3-D3F4-4BE8-8D92-1FAB04CE9786}" type="slidenum">
              <a:rPr lang="en-US" smtClean="0"/>
              <a:t>56</a:t>
            </a:fld>
            <a:endParaRPr lang="en-US" dirty="0"/>
          </a:p>
        </p:txBody>
      </p:sp>
      <p:graphicFrame>
        <p:nvGraphicFramePr>
          <p:cNvPr id="14" name="Table 8">
            <a:extLst>
              <a:ext uri="{FF2B5EF4-FFF2-40B4-BE49-F238E27FC236}">
                <a16:creationId xmlns:a16="http://schemas.microsoft.com/office/drawing/2014/main" id="{56419FBC-6275-22F7-6C34-B15262B3BF39}"/>
              </a:ext>
            </a:extLst>
          </p:cNvPr>
          <p:cNvGraphicFramePr>
            <a:graphicFrameLocks noGrp="1"/>
          </p:cNvGraphicFramePr>
          <p:nvPr>
            <p:extLst>
              <p:ext uri="{D42A27DB-BD31-4B8C-83A1-F6EECF244321}">
                <p14:modId xmlns:p14="http://schemas.microsoft.com/office/powerpoint/2010/main" val="4250370492"/>
              </p:ext>
            </p:extLst>
          </p:nvPr>
        </p:nvGraphicFramePr>
        <p:xfrm>
          <a:off x="674590" y="1562724"/>
          <a:ext cx="10842819" cy="4023360"/>
        </p:xfrm>
        <a:graphic>
          <a:graphicData uri="http://schemas.openxmlformats.org/drawingml/2006/table">
            <a:tbl>
              <a:tblPr firstRow="1" bandRow="1">
                <a:tableStyleId>{5C22544A-7EE6-4342-B048-85BDC9FD1C3A}</a:tableStyleId>
              </a:tblPr>
              <a:tblGrid>
                <a:gridCol w="1177027">
                  <a:extLst>
                    <a:ext uri="{9D8B030D-6E8A-4147-A177-3AD203B41FA5}">
                      <a16:colId xmlns:a16="http://schemas.microsoft.com/office/drawing/2014/main" val="489005456"/>
                    </a:ext>
                  </a:extLst>
                </a:gridCol>
                <a:gridCol w="672586">
                  <a:extLst>
                    <a:ext uri="{9D8B030D-6E8A-4147-A177-3AD203B41FA5}">
                      <a16:colId xmlns:a16="http://schemas.microsoft.com/office/drawing/2014/main" val="2267596364"/>
                    </a:ext>
                  </a:extLst>
                </a:gridCol>
                <a:gridCol w="686599">
                  <a:extLst>
                    <a:ext uri="{9D8B030D-6E8A-4147-A177-3AD203B41FA5}">
                      <a16:colId xmlns:a16="http://schemas.microsoft.com/office/drawing/2014/main" val="4206857017"/>
                    </a:ext>
                  </a:extLst>
                </a:gridCol>
                <a:gridCol w="868757">
                  <a:extLst>
                    <a:ext uri="{9D8B030D-6E8A-4147-A177-3AD203B41FA5}">
                      <a16:colId xmlns:a16="http://schemas.microsoft.com/office/drawing/2014/main" val="1219269782"/>
                    </a:ext>
                  </a:extLst>
                </a:gridCol>
                <a:gridCol w="806103">
                  <a:extLst>
                    <a:ext uri="{9D8B030D-6E8A-4147-A177-3AD203B41FA5}">
                      <a16:colId xmlns:a16="http://schemas.microsoft.com/office/drawing/2014/main" val="1825717330"/>
                    </a:ext>
                  </a:extLst>
                </a:gridCol>
                <a:gridCol w="824627">
                  <a:extLst>
                    <a:ext uri="{9D8B030D-6E8A-4147-A177-3AD203B41FA5}">
                      <a16:colId xmlns:a16="http://schemas.microsoft.com/office/drawing/2014/main" val="4052893397"/>
                    </a:ext>
                  </a:extLst>
                </a:gridCol>
                <a:gridCol w="700932">
                  <a:extLst>
                    <a:ext uri="{9D8B030D-6E8A-4147-A177-3AD203B41FA5}">
                      <a16:colId xmlns:a16="http://schemas.microsoft.com/office/drawing/2014/main" val="3729737698"/>
                    </a:ext>
                  </a:extLst>
                </a:gridCol>
                <a:gridCol w="754905">
                  <a:extLst>
                    <a:ext uri="{9D8B030D-6E8A-4147-A177-3AD203B41FA5}">
                      <a16:colId xmlns:a16="http://schemas.microsoft.com/office/drawing/2014/main" val="3368751784"/>
                    </a:ext>
                  </a:extLst>
                </a:gridCol>
                <a:gridCol w="735725">
                  <a:extLst>
                    <a:ext uri="{9D8B030D-6E8A-4147-A177-3AD203B41FA5}">
                      <a16:colId xmlns:a16="http://schemas.microsoft.com/office/drawing/2014/main" val="3059194169"/>
                    </a:ext>
                  </a:extLst>
                </a:gridCol>
                <a:gridCol w="735724">
                  <a:extLst>
                    <a:ext uri="{9D8B030D-6E8A-4147-A177-3AD203B41FA5}">
                      <a16:colId xmlns:a16="http://schemas.microsoft.com/office/drawing/2014/main" val="3882825418"/>
                    </a:ext>
                  </a:extLst>
                </a:gridCol>
                <a:gridCol w="756745">
                  <a:extLst>
                    <a:ext uri="{9D8B030D-6E8A-4147-A177-3AD203B41FA5}">
                      <a16:colId xmlns:a16="http://schemas.microsoft.com/office/drawing/2014/main" val="3545743747"/>
                    </a:ext>
                  </a:extLst>
                </a:gridCol>
                <a:gridCol w="809296">
                  <a:extLst>
                    <a:ext uri="{9D8B030D-6E8A-4147-A177-3AD203B41FA5}">
                      <a16:colId xmlns:a16="http://schemas.microsoft.com/office/drawing/2014/main" val="2122700013"/>
                    </a:ext>
                  </a:extLst>
                </a:gridCol>
                <a:gridCol w="725214">
                  <a:extLst>
                    <a:ext uri="{9D8B030D-6E8A-4147-A177-3AD203B41FA5}">
                      <a16:colId xmlns:a16="http://schemas.microsoft.com/office/drawing/2014/main" val="524555631"/>
                    </a:ext>
                  </a:extLst>
                </a:gridCol>
                <a:gridCol w="588579">
                  <a:extLst>
                    <a:ext uri="{9D8B030D-6E8A-4147-A177-3AD203B41FA5}">
                      <a16:colId xmlns:a16="http://schemas.microsoft.com/office/drawing/2014/main" val="3357616557"/>
                    </a:ext>
                  </a:extLst>
                </a:gridCol>
              </a:tblGrid>
              <a:tr h="0">
                <a:tc>
                  <a:txBody>
                    <a:bodyPr/>
                    <a:lstStyle/>
                    <a:p>
                      <a:pPr algn="l"/>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Identify regions with varying vulnerabilities to data breaches.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556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Find evidence of organized data breach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937930090"/>
                  </a:ext>
                </a:extLst>
              </a:tr>
              <a:tr h="94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Create a predictive model to understand the patterns and motivations behind organized data breaches and their target selection.</a:t>
                      </a:r>
                    </a:p>
                    <a:p>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126496673"/>
                  </a:ext>
                </a:extLst>
              </a:tr>
            </a:tbl>
          </a:graphicData>
        </a:graphic>
      </p:graphicFrame>
      <p:pic>
        <p:nvPicPr>
          <p:cNvPr id="21" name="Graphic 20" descr="Checkmark with solid fill">
            <a:extLst>
              <a:ext uri="{FF2B5EF4-FFF2-40B4-BE49-F238E27FC236}">
                <a16:creationId xmlns:a16="http://schemas.microsoft.com/office/drawing/2014/main" id="{632CB940-9D38-A11D-57DE-53CE833C0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5908" y="2647741"/>
            <a:ext cx="385141" cy="385141"/>
          </a:xfrm>
          <a:prstGeom prst="rect">
            <a:avLst/>
          </a:prstGeom>
        </p:spPr>
      </p:pic>
      <p:cxnSp>
        <p:nvCxnSpPr>
          <p:cNvPr id="23" name="Straight Connector 22">
            <a:extLst>
              <a:ext uri="{FF2B5EF4-FFF2-40B4-BE49-F238E27FC236}">
                <a16:creationId xmlns:a16="http://schemas.microsoft.com/office/drawing/2014/main" id="{DB5B6D2E-DA95-021B-2081-14F5FD718A27}"/>
              </a:ext>
            </a:extLst>
          </p:cNvPr>
          <p:cNvCxnSpPr>
            <a:cxnSpLocks/>
          </p:cNvCxnSpPr>
          <p:nvPr/>
        </p:nvCxnSpPr>
        <p:spPr>
          <a:xfrm>
            <a:off x="674590" y="1562724"/>
            <a:ext cx="1176305" cy="858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A184E8-1806-BD44-7859-C3CA8B10B147}"/>
              </a:ext>
            </a:extLst>
          </p:cNvPr>
          <p:cNvSpPr txBox="1"/>
          <p:nvPr/>
        </p:nvSpPr>
        <p:spPr>
          <a:xfrm rot="2141984">
            <a:off x="929411" y="1723356"/>
            <a:ext cx="797013" cy="246221"/>
          </a:xfrm>
          <a:prstGeom prst="rect">
            <a:avLst/>
          </a:prstGeom>
          <a:noFill/>
        </p:spPr>
        <p:txBody>
          <a:bodyPr wrap="none" rtlCol="0">
            <a:spAutoFit/>
          </a:bodyPr>
          <a:lstStyle/>
          <a:p>
            <a:r>
              <a:rPr lang="en-US" sz="1000" b="1" dirty="0">
                <a:solidFill>
                  <a:schemeClr val="bg1"/>
                </a:solidFill>
              </a:rPr>
              <a:t>Parameters</a:t>
            </a:r>
          </a:p>
        </p:txBody>
      </p:sp>
      <p:sp>
        <p:nvSpPr>
          <p:cNvPr id="28" name="TextBox 27">
            <a:extLst>
              <a:ext uri="{FF2B5EF4-FFF2-40B4-BE49-F238E27FC236}">
                <a16:creationId xmlns:a16="http://schemas.microsoft.com/office/drawing/2014/main" id="{2538EC52-FABD-3CAF-3C0A-239A85B0B13C}"/>
              </a:ext>
            </a:extLst>
          </p:cNvPr>
          <p:cNvSpPr txBox="1"/>
          <p:nvPr/>
        </p:nvSpPr>
        <p:spPr>
          <a:xfrm rot="2141984">
            <a:off x="753735" y="1964165"/>
            <a:ext cx="742511" cy="246221"/>
          </a:xfrm>
          <a:prstGeom prst="rect">
            <a:avLst/>
          </a:prstGeom>
          <a:noFill/>
        </p:spPr>
        <p:txBody>
          <a:bodyPr wrap="none" rtlCol="0">
            <a:spAutoFit/>
          </a:bodyPr>
          <a:lstStyle/>
          <a:p>
            <a:r>
              <a:rPr lang="en-US" sz="1000" b="1" dirty="0">
                <a:solidFill>
                  <a:schemeClr val="bg1"/>
                </a:solidFill>
              </a:rPr>
              <a:t>Objectives</a:t>
            </a:r>
          </a:p>
        </p:txBody>
      </p:sp>
      <p:pic>
        <p:nvPicPr>
          <p:cNvPr id="32" name="Graphic 31" descr="Checkmark with solid fill">
            <a:extLst>
              <a:ext uri="{FF2B5EF4-FFF2-40B4-BE49-F238E27FC236}">
                <a16:creationId xmlns:a16="http://schemas.microsoft.com/office/drawing/2014/main" id="{34ACEBA8-F3E3-6B7D-3603-157AD422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4572726"/>
            <a:ext cx="385141" cy="385141"/>
          </a:xfrm>
          <a:prstGeom prst="rect">
            <a:avLst/>
          </a:prstGeom>
        </p:spPr>
      </p:pic>
      <p:pic>
        <p:nvPicPr>
          <p:cNvPr id="2" name="Graphic 1" descr="Checkmark with solid fill">
            <a:extLst>
              <a:ext uri="{FF2B5EF4-FFF2-40B4-BE49-F238E27FC236}">
                <a16:creationId xmlns:a16="http://schemas.microsoft.com/office/drawing/2014/main" id="{0888F2F2-5A63-6F3A-9658-B288B2B494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8037" y="4590651"/>
            <a:ext cx="385141" cy="385141"/>
          </a:xfrm>
          <a:prstGeom prst="rect">
            <a:avLst/>
          </a:prstGeom>
        </p:spPr>
      </p:pic>
      <p:pic>
        <p:nvPicPr>
          <p:cNvPr id="6" name="Graphic 5" descr="Checkmark with solid fill">
            <a:extLst>
              <a:ext uri="{FF2B5EF4-FFF2-40B4-BE49-F238E27FC236}">
                <a16:creationId xmlns:a16="http://schemas.microsoft.com/office/drawing/2014/main" id="{B7D51B5F-A3AD-B714-EF5E-560FA1472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3" y="3456955"/>
            <a:ext cx="385141" cy="385141"/>
          </a:xfrm>
          <a:prstGeom prst="rect">
            <a:avLst/>
          </a:prstGeom>
        </p:spPr>
      </p:pic>
      <p:pic>
        <p:nvPicPr>
          <p:cNvPr id="7" name="Graphic 6" descr="Checkmark with solid fill">
            <a:extLst>
              <a:ext uri="{FF2B5EF4-FFF2-40B4-BE49-F238E27FC236}">
                <a16:creationId xmlns:a16="http://schemas.microsoft.com/office/drawing/2014/main" id="{A3D0546B-BCB1-46FE-E5E0-D2A4709AFA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2" y="2647742"/>
            <a:ext cx="385141" cy="385141"/>
          </a:xfrm>
          <a:prstGeom prst="rect">
            <a:avLst/>
          </a:prstGeom>
        </p:spPr>
      </p:pic>
      <p:pic>
        <p:nvPicPr>
          <p:cNvPr id="8" name="Graphic 7" descr="Checkmark with solid fill">
            <a:extLst>
              <a:ext uri="{FF2B5EF4-FFF2-40B4-BE49-F238E27FC236}">
                <a16:creationId xmlns:a16="http://schemas.microsoft.com/office/drawing/2014/main" id="{A6B0B497-CF6E-348F-28C0-8E6B482D7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707" y="4572726"/>
            <a:ext cx="385141" cy="385141"/>
          </a:xfrm>
          <a:prstGeom prst="rect">
            <a:avLst/>
          </a:prstGeom>
        </p:spPr>
      </p:pic>
      <p:pic>
        <p:nvPicPr>
          <p:cNvPr id="9" name="Graphic 8" descr="Checkmark with solid fill">
            <a:extLst>
              <a:ext uri="{FF2B5EF4-FFF2-40B4-BE49-F238E27FC236}">
                <a16:creationId xmlns:a16="http://schemas.microsoft.com/office/drawing/2014/main" id="{1C06FD71-2218-6885-D51F-972187CE3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1943" y="3439030"/>
            <a:ext cx="385141" cy="385141"/>
          </a:xfrm>
          <a:prstGeom prst="rect">
            <a:avLst/>
          </a:prstGeom>
        </p:spPr>
      </p:pic>
      <p:pic>
        <p:nvPicPr>
          <p:cNvPr id="11" name="Graphic 10" descr="Checkmark with solid fill">
            <a:extLst>
              <a:ext uri="{FF2B5EF4-FFF2-40B4-BE49-F238E27FC236}">
                <a16:creationId xmlns:a16="http://schemas.microsoft.com/office/drawing/2014/main" id="{26EF273D-1CF6-B017-840A-D163DF287F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0841" y="4572726"/>
            <a:ext cx="385141" cy="385141"/>
          </a:xfrm>
          <a:prstGeom prst="rect">
            <a:avLst/>
          </a:prstGeom>
        </p:spPr>
      </p:pic>
      <p:pic>
        <p:nvPicPr>
          <p:cNvPr id="12" name="Graphic 11" descr="Checkmark with solid fill">
            <a:extLst>
              <a:ext uri="{FF2B5EF4-FFF2-40B4-BE49-F238E27FC236}">
                <a16:creationId xmlns:a16="http://schemas.microsoft.com/office/drawing/2014/main" id="{A1CF5AF0-8A4B-6576-09B2-0028AF01D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077" y="3439030"/>
            <a:ext cx="385141" cy="385141"/>
          </a:xfrm>
          <a:prstGeom prst="rect">
            <a:avLst/>
          </a:prstGeom>
        </p:spPr>
      </p:pic>
      <p:pic>
        <p:nvPicPr>
          <p:cNvPr id="18" name="Graphic 17" descr="Checkmark with solid fill">
            <a:extLst>
              <a:ext uri="{FF2B5EF4-FFF2-40B4-BE49-F238E27FC236}">
                <a16:creationId xmlns:a16="http://schemas.microsoft.com/office/drawing/2014/main" id="{D015FD46-8645-3DC2-2CA8-CEE3C3D92D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51" y="4572726"/>
            <a:ext cx="385141" cy="385141"/>
          </a:xfrm>
          <a:prstGeom prst="rect">
            <a:avLst/>
          </a:prstGeom>
        </p:spPr>
      </p:pic>
      <p:pic>
        <p:nvPicPr>
          <p:cNvPr id="19" name="Graphic 18" descr="Checkmark with solid fill">
            <a:extLst>
              <a:ext uri="{FF2B5EF4-FFF2-40B4-BE49-F238E27FC236}">
                <a16:creationId xmlns:a16="http://schemas.microsoft.com/office/drawing/2014/main" id="{C1FE53CF-F90B-C284-5D96-E0A432961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8587" y="3439030"/>
            <a:ext cx="385141" cy="385141"/>
          </a:xfrm>
          <a:prstGeom prst="rect">
            <a:avLst/>
          </a:prstGeom>
        </p:spPr>
      </p:pic>
      <p:pic>
        <p:nvPicPr>
          <p:cNvPr id="35" name="Graphic 34" descr="Checkmark with solid fill">
            <a:extLst>
              <a:ext uri="{FF2B5EF4-FFF2-40B4-BE49-F238E27FC236}">
                <a16:creationId xmlns:a16="http://schemas.microsoft.com/office/drawing/2014/main" id="{0F1549ED-AF7B-AD4C-5BC9-5D5F59819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4806" y="4572726"/>
            <a:ext cx="385141" cy="385141"/>
          </a:xfrm>
          <a:prstGeom prst="rect">
            <a:avLst/>
          </a:prstGeom>
        </p:spPr>
      </p:pic>
      <p:pic>
        <p:nvPicPr>
          <p:cNvPr id="36" name="Graphic 35" descr="Checkmark with solid fill">
            <a:extLst>
              <a:ext uri="{FF2B5EF4-FFF2-40B4-BE49-F238E27FC236}">
                <a16:creationId xmlns:a16="http://schemas.microsoft.com/office/drawing/2014/main" id="{2B6321CB-3E0E-3471-F52E-FDDDD84B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9042" y="3439030"/>
            <a:ext cx="385141" cy="385141"/>
          </a:xfrm>
          <a:prstGeom prst="rect">
            <a:avLst/>
          </a:prstGeom>
        </p:spPr>
      </p:pic>
      <p:pic>
        <p:nvPicPr>
          <p:cNvPr id="45" name="Graphic 44" descr="Checkmark with solid fill">
            <a:extLst>
              <a:ext uri="{FF2B5EF4-FFF2-40B4-BE49-F238E27FC236}">
                <a16:creationId xmlns:a16="http://schemas.microsoft.com/office/drawing/2014/main" id="{1AA0D5A8-211A-128B-6CA2-D9F561F316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0337" y="4572726"/>
            <a:ext cx="385141" cy="385141"/>
          </a:xfrm>
          <a:prstGeom prst="rect">
            <a:avLst/>
          </a:prstGeom>
        </p:spPr>
      </p:pic>
      <p:pic>
        <p:nvPicPr>
          <p:cNvPr id="47" name="Graphic 46" descr="Checkmark with solid fill">
            <a:extLst>
              <a:ext uri="{FF2B5EF4-FFF2-40B4-BE49-F238E27FC236}">
                <a16:creationId xmlns:a16="http://schemas.microsoft.com/office/drawing/2014/main" id="{3D58824F-EB34-1890-91AD-70AA8E14D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572" y="2629817"/>
            <a:ext cx="385141" cy="385141"/>
          </a:xfrm>
          <a:prstGeom prst="rect">
            <a:avLst/>
          </a:prstGeom>
        </p:spPr>
      </p:pic>
      <p:pic>
        <p:nvPicPr>
          <p:cNvPr id="48" name="Graphic 47" descr="Checkmark with solid fill">
            <a:extLst>
              <a:ext uri="{FF2B5EF4-FFF2-40B4-BE49-F238E27FC236}">
                <a16:creationId xmlns:a16="http://schemas.microsoft.com/office/drawing/2014/main" id="{3BF5AB69-77F5-2BE2-E8E1-844849D54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155" y="4590651"/>
            <a:ext cx="385141" cy="385141"/>
          </a:xfrm>
          <a:prstGeom prst="rect">
            <a:avLst/>
          </a:prstGeom>
        </p:spPr>
      </p:pic>
      <p:pic>
        <p:nvPicPr>
          <p:cNvPr id="50" name="Graphic 49" descr="Checkmark with solid fill">
            <a:extLst>
              <a:ext uri="{FF2B5EF4-FFF2-40B4-BE49-F238E27FC236}">
                <a16:creationId xmlns:a16="http://schemas.microsoft.com/office/drawing/2014/main" id="{C7009AD7-9B99-9546-6A32-D32FD66FD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9390" y="2647742"/>
            <a:ext cx="385141" cy="385141"/>
          </a:xfrm>
          <a:prstGeom prst="rect">
            <a:avLst/>
          </a:prstGeom>
        </p:spPr>
      </p:pic>
      <p:pic>
        <p:nvPicPr>
          <p:cNvPr id="51" name="Graphic 50" descr="Checkmark with solid fill">
            <a:extLst>
              <a:ext uri="{FF2B5EF4-FFF2-40B4-BE49-F238E27FC236}">
                <a16:creationId xmlns:a16="http://schemas.microsoft.com/office/drawing/2014/main" id="{FA7B1C98-56D3-0141-7D4F-1A914E77E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2647741"/>
            <a:ext cx="385141" cy="385141"/>
          </a:xfrm>
          <a:prstGeom prst="rect">
            <a:avLst/>
          </a:prstGeom>
        </p:spPr>
      </p:pic>
      <p:pic>
        <p:nvPicPr>
          <p:cNvPr id="53" name="Graphic 52" descr="Checkmark with solid fill">
            <a:extLst>
              <a:ext uri="{FF2B5EF4-FFF2-40B4-BE49-F238E27FC236}">
                <a16:creationId xmlns:a16="http://schemas.microsoft.com/office/drawing/2014/main" id="{647E123E-E134-5C86-EDAA-B4D68D871E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2879" y="4592956"/>
            <a:ext cx="385141" cy="385141"/>
          </a:xfrm>
          <a:prstGeom prst="rect">
            <a:avLst/>
          </a:prstGeom>
        </p:spPr>
      </p:pic>
      <p:pic>
        <p:nvPicPr>
          <p:cNvPr id="54" name="Graphic 53" descr="Checkmark with solid fill">
            <a:extLst>
              <a:ext uri="{FF2B5EF4-FFF2-40B4-BE49-F238E27FC236}">
                <a16:creationId xmlns:a16="http://schemas.microsoft.com/office/drawing/2014/main" id="{0484BE19-974B-5464-6F49-811D4FEAF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5" y="3459260"/>
            <a:ext cx="385141" cy="385141"/>
          </a:xfrm>
          <a:prstGeom prst="rect">
            <a:avLst/>
          </a:prstGeom>
        </p:spPr>
      </p:pic>
      <p:pic>
        <p:nvPicPr>
          <p:cNvPr id="55" name="Graphic 54" descr="Checkmark with solid fill">
            <a:extLst>
              <a:ext uri="{FF2B5EF4-FFF2-40B4-BE49-F238E27FC236}">
                <a16:creationId xmlns:a16="http://schemas.microsoft.com/office/drawing/2014/main" id="{6BBE6D1C-EA76-5E6B-8BA1-25308778F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4" y="2650047"/>
            <a:ext cx="385141" cy="385141"/>
          </a:xfrm>
          <a:prstGeom prst="rect">
            <a:avLst/>
          </a:prstGeom>
        </p:spPr>
      </p:pic>
      <p:pic>
        <p:nvPicPr>
          <p:cNvPr id="58" name="Graphic 57" descr="Checkmark with solid fill">
            <a:extLst>
              <a:ext uri="{FF2B5EF4-FFF2-40B4-BE49-F238E27FC236}">
                <a16:creationId xmlns:a16="http://schemas.microsoft.com/office/drawing/2014/main" id="{05CFBF63-1E24-7E43-2077-3FA3562BA3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2726" y="4592956"/>
            <a:ext cx="385141" cy="385141"/>
          </a:xfrm>
          <a:prstGeom prst="rect">
            <a:avLst/>
          </a:prstGeom>
        </p:spPr>
      </p:pic>
      <p:pic>
        <p:nvPicPr>
          <p:cNvPr id="59" name="Graphic 58" descr="Checkmark with solid fill">
            <a:extLst>
              <a:ext uri="{FF2B5EF4-FFF2-40B4-BE49-F238E27FC236}">
                <a16:creationId xmlns:a16="http://schemas.microsoft.com/office/drawing/2014/main" id="{711ABB73-E21B-FB6B-E247-347C24E21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2" y="3459260"/>
            <a:ext cx="385141" cy="385141"/>
          </a:xfrm>
          <a:prstGeom prst="rect">
            <a:avLst/>
          </a:prstGeom>
        </p:spPr>
      </p:pic>
      <p:pic>
        <p:nvPicPr>
          <p:cNvPr id="60" name="Graphic 59" descr="Checkmark with solid fill">
            <a:extLst>
              <a:ext uri="{FF2B5EF4-FFF2-40B4-BE49-F238E27FC236}">
                <a16:creationId xmlns:a16="http://schemas.microsoft.com/office/drawing/2014/main" id="{DF15F63D-597C-0950-13A8-1A6F860AF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1" y="2650047"/>
            <a:ext cx="385141" cy="385141"/>
          </a:xfrm>
          <a:prstGeom prst="rect">
            <a:avLst/>
          </a:prstGeom>
        </p:spPr>
      </p:pic>
      <p:pic>
        <p:nvPicPr>
          <p:cNvPr id="61" name="Graphic 60" descr="Checkmark with solid fill">
            <a:extLst>
              <a:ext uri="{FF2B5EF4-FFF2-40B4-BE49-F238E27FC236}">
                <a16:creationId xmlns:a16="http://schemas.microsoft.com/office/drawing/2014/main" id="{4155FBF3-B4CC-7462-D0B7-AEBD9672F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2" y="2647741"/>
            <a:ext cx="385141" cy="385141"/>
          </a:xfrm>
          <a:prstGeom prst="rect">
            <a:avLst/>
          </a:prstGeom>
        </p:spPr>
      </p:pic>
      <p:pic>
        <p:nvPicPr>
          <p:cNvPr id="62" name="Graphic 61" descr="Checkmark with solid fill">
            <a:extLst>
              <a:ext uri="{FF2B5EF4-FFF2-40B4-BE49-F238E27FC236}">
                <a16:creationId xmlns:a16="http://schemas.microsoft.com/office/drawing/2014/main" id="{09E9A182-E59E-F95E-C576-27780DFA5A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1" y="4590651"/>
            <a:ext cx="385141" cy="385141"/>
          </a:xfrm>
          <a:prstGeom prst="rect">
            <a:avLst/>
          </a:prstGeom>
        </p:spPr>
      </p:pic>
      <p:pic>
        <p:nvPicPr>
          <p:cNvPr id="63" name="Graphic 62" descr="Checkmark with solid fill">
            <a:extLst>
              <a:ext uri="{FF2B5EF4-FFF2-40B4-BE49-F238E27FC236}">
                <a16:creationId xmlns:a16="http://schemas.microsoft.com/office/drawing/2014/main" id="{8113A95F-4EC8-2D29-0638-DA28E4CD4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0" y="3426625"/>
            <a:ext cx="385141" cy="385141"/>
          </a:xfrm>
          <a:prstGeom prst="rect">
            <a:avLst/>
          </a:prstGeom>
        </p:spPr>
      </p:pic>
      <p:sp>
        <p:nvSpPr>
          <p:cNvPr id="64" name="Date Placeholder 1">
            <a:extLst>
              <a:ext uri="{FF2B5EF4-FFF2-40B4-BE49-F238E27FC236}">
                <a16:creationId xmlns:a16="http://schemas.microsoft.com/office/drawing/2014/main" id="{971EA763-8C54-9D97-52BD-ACA4508B90B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98938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- 06</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10/4/23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57</a:t>
            </a:fld>
            <a:endParaRPr lang="en-US" dirty="0"/>
          </a:p>
        </p:txBody>
      </p:sp>
    </p:spTree>
    <p:extLst>
      <p:ext uri="{BB962C8B-B14F-4D97-AF65-F5344CB8AC3E}">
        <p14:creationId xmlns:p14="http://schemas.microsoft.com/office/powerpoint/2010/main" val="2989706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a:bodyPr>
          <a:lstStyle/>
          <a:p>
            <a:r>
              <a:rPr lang="en-US" dirty="0"/>
              <a:t>WK06 – Review/revise work from previous week(s)</a:t>
            </a:r>
          </a:p>
          <a:p>
            <a:pPr lvl="1"/>
            <a:r>
              <a:rPr lang="en-US" dirty="0"/>
              <a:t>Summary of changes</a:t>
            </a:r>
          </a:p>
          <a:p>
            <a:r>
              <a:rPr lang="en-US" dirty="0"/>
              <a:t>WK06 – What was done this week</a:t>
            </a:r>
          </a:p>
          <a:p>
            <a:pPr lvl="1"/>
            <a:r>
              <a:rPr lang="en-US" dirty="0"/>
              <a:t>Summary of what was done this week</a:t>
            </a:r>
          </a:p>
          <a:p>
            <a:r>
              <a:rPr lang="en-US" dirty="0"/>
              <a:t>WK06 – Project Workflow Updated</a:t>
            </a:r>
          </a:p>
          <a:p>
            <a:pPr lvl="1"/>
            <a:r>
              <a:rPr lang="en-US" dirty="0"/>
              <a:t>Updated Project Workflow Diagram</a:t>
            </a:r>
          </a:p>
          <a:p>
            <a:r>
              <a:rPr lang="en-US" dirty="0"/>
              <a:t>WK06 – Code Workflow Updated</a:t>
            </a:r>
          </a:p>
          <a:p>
            <a:pPr lvl="1"/>
            <a:r>
              <a:rPr lang="en-US" dirty="0"/>
              <a:t>Updated Code Workflow Diagram</a:t>
            </a:r>
          </a:p>
          <a:p>
            <a:r>
              <a:rPr lang="en-US" dirty="0"/>
              <a:t>WK06 – Data Cleaning</a:t>
            </a:r>
          </a:p>
          <a:p>
            <a:r>
              <a:rPr lang="en-US" dirty="0"/>
              <a:t>WK06 – Coding</a:t>
            </a:r>
          </a:p>
          <a:p>
            <a:pPr lvl="1"/>
            <a:r>
              <a:rPr lang="en-US" dirty="0"/>
              <a:t>What was done</a:t>
            </a:r>
          </a:p>
          <a:p>
            <a:r>
              <a:rPr lang="en-US" dirty="0"/>
              <a:t>WK06 – Survey</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10/4/23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58</a:t>
            </a:fld>
            <a:endParaRPr lang="en-US" dirty="0"/>
          </a:p>
        </p:txBody>
      </p:sp>
    </p:spTree>
    <p:extLst>
      <p:ext uri="{BB962C8B-B14F-4D97-AF65-F5344CB8AC3E}">
        <p14:creationId xmlns:p14="http://schemas.microsoft.com/office/powerpoint/2010/main" val="1663591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Took out the Geospatial Analysis Aspect from the entire project due to the lack of response from the dataset source.</a:t>
            </a:r>
          </a:p>
          <a:p>
            <a:pPr lvl="2"/>
            <a:r>
              <a:rPr lang="en-US" dirty="0"/>
              <a:t>Motivation changed</a:t>
            </a:r>
          </a:p>
          <a:p>
            <a:pPr lvl="2"/>
            <a:r>
              <a:rPr lang="en-US" dirty="0"/>
              <a:t>Purpose changed</a:t>
            </a:r>
          </a:p>
          <a:p>
            <a:pPr lvl="2"/>
            <a:r>
              <a:rPr lang="en-US" dirty="0"/>
              <a:t>Examples changed</a:t>
            </a:r>
          </a:p>
          <a:p>
            <a:pPr lvl="2"/>
            <a:r>
              <a:rPr lang="en-US" dirty="0"/>
              <a:t>Objective 1 changed</a:t>
            </a:r>
          </a:p>
          <a:p>
            <a:pPr lvl="2"/>
            <a:r>
              <a:rPr lang="en-US" dirty="0"/>
              <a:t>Research question 1 changed</a:t>
            </a:r>
          </a:p>
          <a:p>
            <a:pPr lvl="2"/>
            <a:r>
              <a:rPr lang="en-US" dirty="0"/>
              <a:t>Topic description and research changed</a:t>
            </a:r>
          </a:p>
          <a:p>
            <a:pPr lvl="2"/>
            <a:r>
              <a:rPr lang="en-US" dirty="0"/>
              <a:t>Project Workflow Revised  </a:t>
            </a:r>
          </a:p>
          <a:p>
            <a:pPr lvl="1"/>
            <a:r>
              <a:rPr lang="en-US" dirty="0"/>
              <a:t>Need stats table after outlier handling and detection</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59</a:t>
            </a:fld>
            <a:endParaRPr lang="en-US" dirty="0"/>
          </a:p>
        </p:txBody>
      </p:sp>
    </p:spTree>
    <p:extLst>
      <p:ext uri="{BB962C8B-B14F-4D97-AF65-F5344CB8AC3E}">
        <p14:creationId xmlns:p14="http://schemas.microsoft.com/office/powerpoint/2010/main" val="4090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5900-D2A1-A781-507C-184A9E47C18C}"/>
              </a:ext>
            </a:extLst>
          </p:cNvPr>
          <p:cNvSpPr>
            <a:spLocks noGrp="1"/>
          </p:cNvSpPr>
          <p:nvPr>
            <p:ph type="title"/>
          </p:nvPr>
        </p:nvSpPr>
        <p:spPr/>
        <p:txBody>
          <a:bodyPr/>
          <a:lstStyle/>
          <a:p>
            <a:r>
              <a:rPr lang="en-US" dirty="0"/>
              <a:t>Foreseeable Issues</a:t>
            </a:r>
          </a:p>
        </p:txBody>
      </p:sp>
      <p:sp>
        <p:nvSpPr>
          <p:cNvPr id="3" name="Content Placeholder 2">
            <a:extLst>
              <a:ext uri="{FF2B5EF4-FFF2-40B4-BE49-F238E27FC236}">
                <a16:creationId xmlns:a16="http://schemas.microsoft.com/office/drawing/2014/main" id="{F1F3B384-BF6A-27C2-BDF1-E030CFC7A4CF}"/>
              </a:ext>
            </a:extLst>
          </p:cNvPr>
          <p:cNvSpPr>
            <a:spLocks noGrp="1"/>
          </p:cNvSpPr>
          <p:nvPr>
            <p:ph idx="1"/>
          </p:nvPr>
        </p:nvSpPr>
        <p:spPr/>
        <p:txBody>
          <a:bodyPr>
            <a:normAutofit lnSpcReduction="10000"/>
          </a:bodyPr>
          <a:lstStyle/>
          <a:p>
            <a:r>
              <a:rPr lang="en-US" dirty="0"/>
              <a:t>What issues can be expected to address the topic?</a:t>
            </a:r>
          </a:p>
          <a:p>
            <a:endParaRPr lang="en-US" dirty="0"/>
          </a:p>
          <a:p>
            <a:pPr lvl="1"/>
            <a:r>
              <a:rPr lang="en-US" dirty="0"/>
              <a:t>Data Integrity</a:t>
            </a:r>
          </a:p>
          <a:p>
            <a:pPr lvl="2"/>
            <a:r>
              <a:rPr lang="en-US" dirty="0"/>
              <a:t>Inaccurate or biased data can lead to incorrect predictions and decisions.</a:t>
            </a:r>
          </a:p>
          <a:p>
            <a:pPr marL="914400" lvl="2" indent="0">
              <a:buNone/>
            </a:pPr>
            <a:endParaRPr lang="en-US" dirty="0"/>
          </a:p>
          <a:p>
            <a:pPr lvl="1"/>
            <a:r>
              <a:rPr lang="en-US" dirty="0"/>
              <a:t>Privacy</a:t>
            </a:r>
          </a:p>
          <a:p>
            <a:pPr lvl="2"/>
            <a:r>
              <a:rPr lang="en-US" dirty="0"/>
              <a:t>When predicting and reducing data breaches, it's important to keep a balance between using data effectively and respecting privacy rights of individuals.</a:t>
            </a:r>
          </a:p>
          <a:p>
            <a:pPr lvl="2"/>
            <a:endParaRPr lang="en-US" dirty="0"/>
          </a:p>
          <a:p>
            <a:pPr lvl="1"/>
            <a:r>
              <a:rPr lang="en-US" dirty="0"/>
              <a:t>Feature selection</a:t>
            </a:r>
          </a:p>
          <a:p>
            <a:pPr lvl="2"/>
            <a:r>
              <a:rPr lang="en-US" dirty="0"/>
              <a:t>I</a:t>
            </a:r>
            <a:r>
              <a:rPr lang="en-US" b="0" i="0" u="none" strike="noStrike" dirty="0">
                <a:effectLst/>
              </a:rPr>
              <a:t>dentifying the most relevant features of the data, while removing noise is important</a:t>
            </a:r>
          </a:p>
          <a:p>
            <a:pPr lvl="2"/>
            <a:endParaRPr lang="en-US" dirty="0"/>
          </a:p>
          <a:p>
            <a:pPr lvl="1"/>
            <a:r>
              <a:rPr lang="en-US" dirty="0"/>
              <a:t>Bias and Generalization</a:t>
            </a:r>
          </a:p>
          <a:p>
            <a:pPr lvl="2"/>
            <a:r>
              <a:rPr lang="en-US" b="0" i="0" u="none" strike="noStrike" dirty="0">
                <a:effectLst/>
              </a:rPr>
              <a:t>It's important to ensure that predictions are not unfairly influenced by factors like race, gender, or other sensitive attributes.</a:t>
            </a:r>
          </a:p>
          <a:p>
            <a:pPr marL="914400" lvl="2" indent="0">
              <a:buNone/>
            </a:pPr>
            <a:endParaRPr lang="en-US" dirty="0"/>
          </a:p>
          <a:p>
            <a:pPr lvl="2"/>
            <a:endParaRPr lang="en-US" dirty="0"/>
          </a:p>
        </p:txBody>
      </p:sp>
      <p:sp>
        <p:nvSpPr>
          <p:cNvPr id="4" name="Date Placeholder 3">
            <a:extLst>
              <a:ext uri="{FF2B5EF4-FFF2-40B4-BE49-F238E27FC236}">
                <a16:creationId xmlns:a16="http://schemas.microsoft.com/office/drawing/2014/main" id="{B4F34AA6-2159-8ECD-C3DE-80725566D431}"/>
              </a:ext>
            </a:extLst>
          </p:cNvPr>
          <p:cNvSpPr>
            <a:spLocks noGrp="1"/>
          </p:cNvSpPr>
          <p:nvPr>
            <p:ph type="dt" sz="half" idx="10"/>
          </p:nvPr>
        </p:nvSpPr>
        <p:spPr/>
        <p:txBody>
          <a:bodyPr/>
          <a:lstStyle/>
          <a:p>
            <a:fld id="{4423F810-0947-4B99-95AB-50445555D6BA}" type="datetime1">
              <a:rPr lang="en-US" smtClean="0"/>
              <a:t>10/4/23</a:t>
            </a:fld>
            <a:endParaRPr lang="en-US" dirty="0"/>
          </a:p>
        </p:txBody>
      </p:sp>
      <p:sp>
        <p:nvSpPr>
          <p:cNvPr id="5" name="Slide Number Placeholder 4">
            <a:extLst>
              <a:ext uri="{FF2B5EF4-FFF2-40B4-BE49-F238E27FC236}">
                <a16:creationId xmlns:a16="http://schemas.microsoft.com/office/drawing/2014/main" id="{143AFC88-74E9-E30C-2108-31287B4150C1}"/>
              </a:ext>
            </a:extLst>
          </p:cNvPr>
          <p:cNvSpPr>
            <a:spLocks noGrp="1"/>
          </p:cNvSpPr>
          <p:nvPr>
            <p:ph type="sldNum" sz="quarter" idx="12"/>
          </p:nvPr>
        </p:nvSpPr>
        <p:spPr/>
        <p:txBody>
          <a:bodyPr/>
          <a:lstStyle/>
          <a:p>
            <a:fld id="{084F86B3-D3F4-4BE8-8D92-1FAB04CE9786}" type="slidenum">
              <a:rPr lang="en-US" smtClean="0"/>
              <a:t>6</a:t>
            </a:fld>
            <a:endParaRPr lang="en-US" dirty="0"/>
          </a:p>
        </p:txBody>
      </p:sp>
    </p:spTree>
    <p:extLst>
      <p:ext uri="{BB962C8B-B14F-4D97-AF65-F5344CB8AC3E}">
        <p14:creationId xmlns:p14="http://schemas.microsoft.com/office/powerpoint/2010/main" val="3292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r>
              <a:rPr lang="en-US" dirty="0"/>
              <a:t>Below is a summary of what was done this week</a:t>
            </a:r>
          </a:p>
          <a:p>
            <a:pPr lvl="1"/>
            <a:r>
              <a:rPr lang="en-US" dirty="0"/>
              <a:t>Data Cleaning and Encoding</a:t>
            </a:r>
          </a:p>
          <a:p>
            <a:pPr lvl="1"/>
            <a:r>
              <a:rPr lang="en-US" dirty="0"/>
              <a:t>Updated Project and Code Workflow Diagram</a:t>
            </a:r>
          </a:p>
          <a:p>
            <a:pPr lvl="1"/>
            <a:r>
              <a:rPr lang="en-US" dirty="0"/>
              <a:t>Coding </a:t>
            </a:r>
          </a:p>
          <a:p>
            <a:pPr lvl="2"/>
            <a:r>
              <a:rPr lang="en-US" dirty="0"/>
              <a:t>Importing python libraries and dataset</a:t>
            </a:r>
          </a:p>
          <a:p>
            <a:pPr lvl="2"/>
            <a:r>
              <a:rPr lang="en-US" dirty="0"/>
              <a:t>Cleaning</a:t>
            </a:r>
          </a:p>
          <a:p>
            <a:pPr lvl="3"/>
            <a:r>
              <a:rPr lang="en-US" dirty="0"/>
              <a:t>Getting rid of rows with the “true” null data (answered by assumptions from data source)</a:t>
            </a:r>
          </a:p>
          <a:p>
            <a:pPr lvl="2"/>
            <a:r>
              <a:rPr lang="en-US" dirty="0"/>
              <a:t>Encoding</a:t>
            </a:r>
          </a:p>
          <a:p>
            <a:pPr lvl="3"/>
            <a:r>
              <a:rPr lang="en-US" dirty="0"/>
              <a:t>Columns with ”Yes” or “” to “1” and “0”</a:t>
            </a:r>
          </a:p>
          <a:p>
            <a:pPr lvl="3"/>
            <a:r>
              <a:rPr lang="en-US" dirty="0"/>
              <a:t>Making a new column (“Organization Category”), which consists of the organization type (Financial, state, etc.)</a:t>
            </a:r>
          </a:p>
          <a:p>
            <a:pPr lvl="3"/>
            <a:r>
              <a:rPr lang="en-US" dirty="0"/>
              <a:t>Columns with Categorical Data </a:t>
            </a:r>
          </a:p>
          <a:p>
            <a:pPr lvl="2"/>
            <a:r>
              <a:rPr lang="en-US" dirty="0"/>
              <a:t>Outlier detection and handling </a:t>
            </a:r>
          </a:p>
          <a:p>
            <a:pPr lvl="3"/>
            <a:r>
              <a:rPr lang="en-US" dirty="0"/>
              <a:t>New Stats Table</a:t>
            </a:r>
          </a:p>
          <a:p>
            <a:pPr lvl="2"/>
            <a:r>
              <a:rPr lang="en-US" dirty="0"/>
              <a:t>EDA</a:t>
            </a:r>
          </a:p>
          <a:p>
            <a:pPr lvl="2"/>
            <a:r>
              <a:rPr lang="en-US" dirty="0"/>
              <a:t>Began Modeling</a:t>
            </a:r>
          </a:p>
          <a:p>
            <a:pPr lvl="3"/>
            <a:r>
              <a:rPr lang="en-US" dirty="0"/>
              <a:t>Feature selection and Random Forest</a:t>
            </a:r>
          </a:p>
          <a:p>
            <a:pPr lvl="1"/>
            <a:r>
              <a:rPr lang="en-US" dirty="0"/>
              <a:t>Survey</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What was done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60</a:t>
            </a:fld>
            <a:endParaRPr lang="en-US" dirty="0"/>
          </a:p>
        </p:txBody>
      </p:sp>
    </p:spTree>
    <p:extLst>
      <p:ext uri="{BB962C8B-B14F-4D97-AF65-F5344CB8AC3E}">
        <p14:creationId xmlns:p14="http://schemas.microsoft.com/office/powerpoint/2010/main" val="73976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61</a:t>
            </a:fld>
            <a:endParaRPr lang="en-US" dirty="0"/>
          </a:p>
        </p:txBody>
      </p:sp>
      <p:pic>
        <p:nvPicPr>
          <p:cNvPr id="7" name="Picture 6">
            <a:extLst>
              <a:ext uri="{FF2B5EF4-FFF2-40B4-BE49-F238E27FC236}">
                <a16:creationId xmlns:a16="http://schemas.microsoft.com/office/drawing/2014/main" id="{938C1CD0-F413-31A7-81A3-37AB435EB162}"/>
              </a:ext>
            </a:extLst>
          </p:cNvPr>
          <p:cNvPicPr>
            <a:picLocks noChangeAspect="1"/>
          </p:cNvPicPr>
          <p:nvPr/>
        </p:nvPicPr>
        <p:blipFill rotWithShape="1">
          <a:blip r:embed="rId3">
            <a:extLst>
              <a:ext uri="{28A0092B-C50C-407E-A947-70E740481C1C}">
                <a14:useLocalDpi xmlns:a14="http://schemas.microsoft.com/office/drawing/2010/main" val="0"/>
              </a:ext>
            </a:extLst>
          </a:blip>
          <a:srcRect l="2164" t="4138" r="1961" b="15918"/>
          <a:stretch/>
        </p:blipFill>
        <p:spPr>
          <a:xfrm>
            <a:off x="485184" y="1463493"/>
            <a:ext cx="11221631" cy="4305054"/>
          </a:xfrm>
          <a:prstGeom prst="rect">
            <a:avLst/>
          </a:prstGeom>
        </p:spPr>
      </p:pic>
      <p:sp>
        <p:nvSpPr>
          <p:cNvPr id="2" name="Date Placeholder 1">
            <a:extLst>
              <a:ext uri="{FF2B5EF4-FFF2-40B4-BE49-F238E27FC236}">
                <a16:creationId xmlns:a16="http://schemas.microsoft.com/office/drawing/2014/main" id="{088E95C3-6A98-4001-B845-54617C0C7202}"/>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795703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62</a:t>
            </a:fld>
            <a:endParaRPr lang="en-US" dirty="0"/>
          </a:p>
        </p:txBody>
      </p:sp>
      <p:pic>
        <p:nvPicPr>
          <p:cNvPr id="7" name="Picture 6">
            <a:extLst>
              <a:ext uri="{FF2B5EF4-FFF2-40B4-BE49-F238E27FC236}">
                <a16:creationId xmlns:a16="http://schemas.microsoft.com/office/drawing/2014/main" id="{BC9C566E-69E9-81A6-9125-F9E5D0A057EA}"/>
              </a:ext>
            </a:extLst>
          </p:cNvPr>
          <p:cNvPicPr>
            <a:picLocks noChangeAspect="1"/>
          </p:cNvPicPr>
          <p:nvPr/>
        </p:nvPicPr>
        <p:blipFill rotWithShape="1">
          <a:blip r:embed="rId2">
            <a:extLst>
              <a:ext uri="{28A0092B-C50C-407E-A947-70E740481C1C}">
                <a14:useLocalDpi xmlns:a14="http://schemas.microsoft.com/office/drawing/2010/main" val="0"/>
              </a:ext>
            </a:extLst>
          </a:blip>
          <a:srcRect l="1758" t="4115" r="1690" b="17177"/>
          <a:stretch/>
        </p:blipFill>
        <p:spPr>
          <a:xfrm>
            <a:off x="188244" y="2002682"/>
            <a:ext cx="11815511" cy="3226675"/>
          </a:xfrm>
          <a:prstGeom prst="rect">
            <a:avLst/>
          </a:prstGeom>
        </p:spPr>
      </p:pic>
      <p:sp>
        <p:nvSpPr>
          <p:cNvPr id="2" name="Date Placeholder 1">
            <a:extLst>
              <a:ext uri="{FF2B5EF4-FFF2-40B4-BE49-F238E27FC236}">
                <a16:creationId xmlns:a16="http://schemas.microsoft.com/office/drawing/2014/main" id="{22E688CA-C439-9AF9-C212-EA8573E4F35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821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Assumption Confirmed: </a:t>
            </a:r>
          </a:p>
          <a:p>
            <a:pPr lvl="1">
              <a:spcBef>
                <a:spcPts val="0"/>
              </a:spcBef>
              <a:spcAft>
                <a:spcPts val="600"/>
              </a:spcAft>
            </a:pPr>
            <a:r>
              <a:rPr lang="en-US" sz="1600" dirty="0"/>
              <a:t>Every Boolean column with what seem to be null values are “No”.</a:t>
            </a:r>
          </a:p>
          <a:p>
            <a:pPr lvl="1">
              <a:spcBef>
                <a:spcPts val="0"/>
              </a:spcBef>
              <a:spcAft>
                <a:spcPts val="600"/>
              </a:spcAft>
            </a:pPr>
            <a:r>
              <a:rPr lang="en-US" sz="1600" dirty="0"/>
              <a:t>If there are missing values in any other columns, they are the “true” null data.</a:t>
            </a:r>
          </a:p>
          <a:p>
            <a:pPr>
              <a:spcBef>
                <a:spcPts val="0"/>
              </a:spcBef>
              <a:spcAft>
                <a:spcPts val="600"/>
              </a:spcAft>
            </a:pPr>
            <a:r>
              <a:rPr lang="en-US" sz="2000" dirty="0"/>
              <a:t>Boolean columns with ”False” null data converted to “No”.</a:t>
            </a:r>
          </a:p>
          <a:p>
            <a:pPr lvl="1">
              <a:spcBef>
                <a:spcPts val="0"/>
              </a:spcBef>
              <a:spcAft>
                <a:spcPts val="600"/>
              </a:spcAft>
            </a:pPr>
            <a:r>
              <a:rPr lang="en-US" sz="1600" dirty="0"/>
              <a:t>“” </a:t>
            </a:r>
            <a:r>
              <a:rPr lang="en-US" sz="1600" dirty="0">
                <a:sym typeface="Wingdings" pitchFamily="2" charset="2"/>
              </a:rPr>
              <a:t> “No”</a:t>
            </a:r>
          </a:p>
          <a:p>
            <a:pPr lvl="1">
              <a:spcBef>
                <a:spcPts val="0"/>
              </a:spcBef>
              <a:spcAft>
                <a:spcPts val="600"/>
              </a:spcAft>
            </a:pPr>
            <a:r>
              <a:rPr lang="en-US" sz="1600" dirty="0">
                <a:sym typeface="Wingdings" pitchFamily="2" charset="2"/>
              </a:rPr>
              <a:t>These will later be turned into TRUE or FALSE</a:t>
            </a:r>
            <a:endParaRPr lang="en-US" sz="1600" dirty="0"/>
          </a:p>
          <a:p>
            <a:pPr>
              <a:spcBef>
                <a:spcPts val="0"/>
              </a:spcBef>
              <a:spcAft>
                <a:spcPts val="600"/>
              </a:spcAft>
            </a:pPr>
            <a:r>
              <a:rPr lang="en-US" sz="2000" dirty="0"/>
              <a:t>Rows with “True” Null Data were dropped to ensure data integrity using Pandas</a:t>
            </a:r>
          </a:p>
          <a:p>
            <a:pPr lvl="1">
              <a:spcBef>
                <a:spcPts val="0"/>
              </a:spcBef>
              <a:spcAft>
                <a:spcPts val="600"/>
              </a:spcAft>
            </a:pPr>
            <a:r>
              <a:rPr lang="en-US" sz="1600" dirty="0"/>
              <a:t>Columns affected:</a:t>
            </a:r>
          </a:p>
          <a:p>
            <a:pPr lvl="2">
              <a:spcBef>
                <a:spcPts val="0"/>
              </a:spcBef>
              <a:spcAft>
                <a:spcPts val="600"/>
              </a:spcAft>
            </a:pPr>
            <a:r>
              <a:rPr lang="en-US" sz="1400" dirty="0"/>
              <a:t>Breach Type Description</a:t>
            </a:r>
          </a:p>
          <a:p>
            <a:pPr lvl="2">
              <a:spcBef>
                <a:spcPts val="0"/>
              </a:spcBef>
              <a:spcAft>
                <a:spcPts val="600"/>
              </a:spcAft>
            </a:pPr>
            <a:r>
              <a:rPr lang="en-US" sz="1400" dirty="0"/>
              <a:t>MA Residents Affected</a:t>
            </a:r>
          </a:p>
          <a:p>
            <a:pPr>
              <a:spcBef>
                <a:spcPts val="0"/>
              </a:spcBef>
              <a:spcAft>
                <a:spcPts val="600"/>
              </a:spcAft>
            </a:pPr>
            <a:r>
              <a:rPr lang="en-US" sz="2000" dirty="0"/>
              <a:t>Column with Date (Date Reported To OCA) converted to date-time using Pandas</a:t>
            </a:r>
          </a:p>
          <a:p>
            <a:pPr lvl="1">
              <a:spcBef>
                <a:spcPts val="0"/>
              </a:spcBef>
              <a:spcAft>
                <a:spcPts val="600"/>
              </a:spcAft>
            </a:pPr>
            <a:r>
              <a:rPr lang="en-US" sz="1600" dirty="0"/>
              <a:t>8/9/2007 </a:t>
            </a:r>
            <a:r>
              <a:rPr lang="en-US" sz="1600" dirty="0">
                <a:sym typeface="Wingdings" pitchFamily="2" charset="2"/>
              </a:rPr>
              <a:t> 2007-08-09</a:t>
            </a:r>
          </a:p>
          <a:p>
            <a:pPr marL="0" indent="0">
              <a:spcBef>
                <a:spcPts val="0"/>
              </a:spcBef>
              <a:spcAft>
                <a:spcPts val="600"/>
              </a:spcAft>
              <a:buNone/>
            </a:pPr>
            <a:endParaRPr lang="en-US" sz="2200" dirty="0"/>
          </a:p>
          <a:p>
            <a:pPr lvl="2">
              <a:spcBef>
                <a:spcPts val="0"/>
              </a:spcBef>
              <a:spcAft>
                <a:spcPts val="600"/>
              </a:spcAft>
            </a:pPr>
            <a:endParaRPr lang="en-US" sz="1600" dirty="0"/>
          </a:p>
          <a:p>
            <a:pPr>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63</a:t>
            </a:fld>
            <a:endParaRPr lang="en-US" dirty="0"/>
          </a:p>
        </p:txBody>
      </p:sp>
    </p:spTree>
    <p:extLst>
      <p:ext uri="{BB962C8B-B14F-4D97-AF65-F5344CB8AC3E}">
        <p14:creationId xmlns:p14="http://schemas.microsoft.com/office/powerpoint/2010/main" val="3519052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(Importing Libraries and 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64</a:t>
            </a:fld>
            <a:endParaRPr lang="en-US" dirty="0"/>
          </a:p>
        </p:txBody>
      </p:sp>
      <p:pic>
        <p:nvPicPr>
          <p:cNvPr id="8" name="Picture 7" descr="A screenshot of a computer&#10;&#10;Description automatically generated">
            <a:extLst>
              <a:ext uri="{FF2B5EF4-FFF2-40B4-BE49-F238E27FC236}">
                <a16:creationId xmlns:a16="http://schemas.microsoft.com/office/drawing/2014/main" id="{C3C11C1F-0BB5-183D-429E-3BCD2378B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36243"/>
            <a:ext cx="10515600" cy="4744606"/>
          </a:xfrm>
          <a:prstGeom prst="rect">
            <a:avLst/>
          </a:prstGeom>
        </p:spPr>
      </p:pic>
    </p:spTree>
    <p:extLst>
      <p:ext uri="{BB962C8B-B14F-4D97-AF65-F5344CB8AC3E}">
        <p14:creationId xmlns:p14="http://schemas.microsoft.com/office/powerpoint/2010/main" val="2080007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(Statistics Before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65</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29EF269-755C-2E5E-BB5A-C2B8A5C7145D}"/>
              </a:ext>
            </a:extLst>
          </p:cNvPr>
          <p:cNvPicPr>
            <a:picLocks noChangeAspect="1"/>
          </p:cNvPicPr>
          <p:nvPr/>
        </p:nvPicPr>
        <p:blipFill rotWithShape="1">
          <a:blip r:embed="rId2">
            <a:extLst>
              <a:ext uri="{28A0092B-C50C-407E-A947-70E740481C1C}">
                <a14:useLocalDpi xmlns:a14="http://schemas.microsoft.com/office/drawing/2010/main" val="0"/>
              </a:ext>
            </a:extLst>
          </a:blip>
          <a:srcRect t="2349"/>
          <a:stretch/>
        </p:blipFill>
        <p:spPr>
          <a:xfrm>
            <a:off x="1041602" y="1122069"/>
            <a:ext cx="10108796" cy="5054894"/>
          </a:xfrm>
          <a:prstGeom prst="rect">
            <a:avLst/>
          </a:prstGeom>
        </p:spPr>
      </p:pic>
    </p:spTree>
    <p:extLst>
      <p:ext uri="{BB962C8B-B14F-4D97-AF65-F5344CB8AC3E}">
        <p14:creationId xmlns:p14="http://schemas.microsoft.com/office/powerpoint/2010/main" val="2276341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(Plot of Numerical Column)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66</a:t>
            </a:fld>
            <a:endParaRPr lang="en-US" dirty="0"/>
          </a:p>
        </p:txBody>
      </p:sp>
      <p:sp>
        <p:nvSpPr>
          <p:cNvPr id="11" name="Date Placeholder 1">
            <a:extLst>
              <a:ext uri="{FF2B5EF4-FFF2-40B4-BE49-F238E27FC236}">
                <a16:creationId xmlns:a16="http://schemas.microsoft.com/office/drawing/2014/main" id="{3E76FACA-0A87-197C-E44F-3EFE1477FDA5}"/>
              </a:ext>
            </a:extLst>
          </p:cNvPr>
          <p:cNvSpPr>
            <a:spLocks noGrp="1"/>
          </p:cNvSpPr>
          <p:nvPr>
            <p:ph type="dt" sz="half" idx="10"/>
          </p:nvPr>
        </p:nvSpPr>
        <p:spPr>
          <a:xfrm>
            <a:off x="838200" y="6356350"/>
            <a:ext cx="2743200" cy="365125"/>
          </a:xfrm>
        </p:spPr>
        <p:txBody>
          <a:bodyPr/>
          <a:lstStyle/>
          <a:p>
            <a:r>
              <a:rPr lang="en-US" dirty="0"/>
              <a:t>10/3/23</a:t>
            </a:r>
          </a:p>
        </p:txBody>
      </p:sp>
      <p:pic>
        <p:nvPicPr>
          <p:cNvPr id="9" name="Picture 8" descr="A graph with text and numbers&#10;&#10;Description automatically generated">
            <a:extLst>
              <a:ext uri="{FF2B5EF4-FFF2-40B4-BE49-F238E27FC236}">
                <a16:creationId xmlns:a16="http://schemas.microsoft.com/office/drawing/2014/main" id="{8D5EC423-F695-7F44-CB3D-3B4F0440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454" y="1047573"/>
            <a:ext cx="7681091" cy="5308777"/>
          </a:xfrm>
          <a:prstGeom prst="rect">
            <a:avLst/>
          </a:prstGeom>
        </p:spPr>
      </p:pic>
    </p:spTree>
    <p:extLst>
      <p:ext uri="{BB962C8B-B14F-4D97-AF65-F5344CB8AC3E}">
        <p14:creationId xmlns:p14="http://schemas.microsoft.com/office/powerpoint/2010/main" val="1104087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67</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A8101705-12AC-5D81-E03C-EA4FA6B32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9"/>
            <a:ext cx="9553839" cy="4695801"/>
          </a:xfrm>
          <a:prstGeom prst="rect">
            <a:avLst/>
          </a:prstGeom>
        </p:spPr>
      </p:pic>
      <p:sp>
        <p:nvSpPr>
          <p:cNvPr id="9" name="Date Placeholder 1">
            <a:extLst>
              <a:ext uri="{FF2B5EF4-FFF2-40B4-BE49-F238E27FC236}">
                <a16:creationId xmlns:a16="http://schemas.microsoft.com/office/drawing/2014/main" id="{55AFA54A-7ABC-7834-C3A9-D7CC94A9E05C}"/>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6734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68</a:t>
            </a:fld>
            <a:endParaRPr lang="en-US" dirty="0"/>
          </a:p>
        </p:txBody>
      </p:sp>
      <p:pic>
        <p:nvPicPr>
          <p:cNvPr id="8" name="Picture 7" descr="A table with numbers and text&#10;&#10;Description automatically generated">
            <a:extLst>
              <a:ext uri="{FF2B5EF4-FFF2-40B4-BE49-F238E27FC236}">
                <a16:creationId xmlns:a16="http://schemas.microsoft.com/office/drawing/2014/main" id="{239EF3E8-BAB6-F653-C215-445CD962B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73" y="1120489"/>
            <a:ext cx="8768255" cy="5153922"/>
          </a:xfrm>
          <a:prstGeom prst="rect">
            <a:avLst/>
          </a:prstGeom>
        </p:spPr>
      </p:pic>
      <p:sp>
        <p:nvSpPr>
          <p:cNvPr id="9" name="Date Placeholder 1">
            <a:extLst>
              <a:ext uri="{FF2B5EF4-FFF2-40B4-BE49-F238E27FC236}">
                <a16:creationId xmlns:a16="http://schemas.microsoft.com/office/drawing/2014/main" id="{8CE62BB9-EB71-F672-61E2-8E2FC8DEC89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98503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Detection and Handling)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69</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3F4BE274-2638-736B-FEEF-87F96FB5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558" y="1041044"/>
            <a:ext cx="9101256" cy="2622250"/>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1E9567C4-A61B-D244-2692-1679E47DF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768" y="3663294"/>
            <a:ext cx="9061045" cy="2660512"/>
          </a:xfrm>
          <a:prstGeom prst="rect">
            <a:avLst/>
          </a:prstGeom>
        </p:spPr>
      </p:pic>
      <p:sp>
        <p:nvSpPr>
          <p:cNvPr id="13" name="Date Placeholder 1">
            <a:extLst>
              <a:ext uri="{FF2B5EF4-FFF2-40B4-BE49-F238E27FC236}">
                <a16:creationId xmlns:a16="http://schemas.microsoft.com/office/drawing/2014/main" id="{3432EAFF-313C-5C6E-3BF6-8C6F3A6E0130}"/>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1179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dirty="0"/>
              <a:t>Paper title</a:t>
            </a:r>
          </a:p>
          <a:p>
            <a:pPr lvl="1"/>
            <a:r>
              <a:rPr lang="en-US" b="1" dirty="0"/>
              <a:t>Examining the correlates and spatial distribution of organizational data breaches in the United States</a:t>
            </a:r>
          </a:p>
          <a:p>
            <a:r>
              <a:rPr lang="en-US" dirty="0"/>
              <a:t>Paper citation </a:t>
            </a:r>
          </a:p>
          <a:p>
            <a:pPr lvl="1"/>
            <a:r>
              <a:rPr lang="en-US" dirty="0" err="1"/>
              <a:t>Khey</a:t>
            </a:r>
            <a:r>
              <a:rPr lang="en-US" dirty="0"/>
              <a:t>, D. N., &amp; </a:t>
            </a:r>
            <a:r>
              <a:rPr lang="en-US" dirty="0" err="1"/>
              <a:t>Sainato</a:t>
            </a:r>
            <a:r>
              <a:rPr lang="en-US" dirty="0"/>
              <a:t>, V. A. (2013). Examining the correlates and spatial distribution of organizational data breaches in the United States. Security Journal, 26(4), 367–382. https://</a:t>
            </a:r>
            <a:r>
              <a:rPr lang="en-US" dirty="0" err="1"/>
              <a:t>doi.org</a:t>
            </a:r>
            <a:r>
              <a:rPr lang="en-US" dirty="0"/>
              <a:t>/10.1057/sj.2013.24 </a:t>
            </a:r>
          </a:p>
          <a:p>
            <a:r>
              <a:rPr lang="en-US" dirty="0"/>
              <a:t>Summary of what was investigated </a:t>
            </a:r>
          </a:p>
          <a:p>
            <a:pPr lvl="1"/>
            <a:r>
              <a:rPr lang="en-US" dirty="0"/>
              <a:t>The article investigates organizational data breaches in the United States, focusing on their geospatial patterns and situational prevention strategies. It explores the geographical distribution of data breaches across US counties and notes their clustering. The study used Routine Activity Theory and Situational Crime Prevention (SCP) to analyze these breaches. It discusses four dimensions of incident clusters: behaviors, place and space, persons, and time. The application of SCP techniques, like target hardening, access control, and self-policing, reduces the risk of data breaches and highlights the need for further research to better understand and mitigate this cybercrime issue.</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WK01 – Literature Review | Paper 1</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10/4/23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7</a:t>
            </a:fld>
            <a:endParaRPr lang="en-US" dirty="0"/>
          </a:p>
        </p:txBody>
      </p:sp>
    </p:spTree>
    <p:extLst>
      <p:ext uri="{BB962C8B-B14F-4D97-AF65-F5344CB8AC3E}">
        <p14:creationId xmlns:p14="http://schemas.microsoft.com/office/powerpoint/2010/main" val="2723689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Handling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70</a:t>
            </a:fld>
            <a:endParaRPr lang="en-US" dirty="0"/>
          </a:p>
        </p:txBody>
      </p:sp>
      <p:pic>
        <p:nvPicPr>
          <p:cNvPr id="8" name="Picture 7" descr="A table with text on it&#10;&#10;Description automatically generated">
            <a:extLst>
              <a:ext uri="{FF2B5EF4-FFF2-40B4-BE49-F238E27FC236}">
                <a16:creationId xmlns:a16="http://schemas.microsoft.com/office/drawing/2014/main" id="{9F672035-5E69-ED2C-C51D-ECB6A3E70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27" y="1204008"/>
            <a:ext cx="9546145" cy="5054894"/>
          </a:xfrm>
          <a:prstGeom prst="rect">
            <a:avLst/>
          </a:prstGeom>
        </p:spPr>
      </p:pic>
      <p:sp>
        <p:nvSpPr>
          <p:cNvPr id="9" name="Date Placeholder 1">
            <a:extLst>
              <a:ext uri="{FF2B5EF4-FFF2-40B4-BE49-F238E27FC236}">
                <a16:creationId xmlns:a16="http://schemas.microsoft.com/office/drawing/2014/main" id="{190FB2D7-21B1-DD6B-7CA8-536CF4423E15}"/>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964326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Statistics Table )</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71</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57FD5D69-E45B-AE34-77C0-4C3E4FE0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051301"/>
            <a:ext cx="10515599" cy="5223110"/>
          </a:xfrm>
          <a:prstGeom prst="rect">
            <a:avLst/>
          </a:prstGeom>
        </p:spPr>
      </p:pic>
    </p:spTree>
    <p:extLst>
      <p:ext uri="{BB962C8B-B14F-4D97-AF65-F5344CB8AC3E}">
        <p14:creationId xmlns:p14="http://schemas.microsoft.com/office/powerpoint/2010/main" val="1447140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Plot of Numerical Column)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72</a:t>
            </a:fld>
            <a:endParaRPr lang="en-US" dirty="0"/>
          </a:p>
        </p:txBody>
      </p:sp>
      <p:pic>
        <p:nvPicPr>
          <p:cNvPr id="7" name="Picture 6" descr="A graph with numbers and text&#10;&#10;Description automatically generated">
            <a:extLst>
              <a:ext uri="{FF2B5EF4-FFF2-40B4-BE49-F238E27FC236}">
                <a16:creationId xmlns:a16="http://schemas.microsoft.com/office/drawing/2014/main" id="{76511131-E79D-3FFA-1C7B-17D5BEBD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36" y="1089307"/>
            <a:ext cx="8119396" cy="5267043"/>
          </a:xfrm>
          <a:prstGeom prst="rect">
            <a:avLst/>
          </a:prstGeom>
        </p:spPr>
      </p:pic>
    </p:spTree>
    <p:extLst>
      <p:ext uri="{BB962C8B-B14F-4D97-AF65-F5344CB8AC3E}">
        <p14:creationId xmlns:p14="http://schemas.microsoft.com/office/powerpoint/2010/main" val="1735441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73</a:t>
            </a:fld>
            <a:endParaRPr lang="en-US" dirty="0"/>
          </a:p>
        </p:txBody>
      </p:sp>
      <p:pic>
        <p:nvPicPr>
          <p:cNvPr id="6" name="Picture 5" descr="A screenshot of a computer code&#10;&#10;Description automatically generated">
            <a:extLst>
              <a:ext uri="{FF2B5EF4-FFF2-40B4-BE49-F238E27FC236}">
                <a16:creationId xmlns:a16="http://schemas.microsoft.com/office/drawing/2014/main" id="{706A1D7D-BA75-10C0-407D-FE14C9CC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58" y="1688221"/>
            <a:ext cx="10736484" cy="3481558"/>
          </a:xfrm>
          <a:prstGeom prst="rect">
            <a:avLst/>
          </a:prstGeom>
        </p:spPr>
      </p:pic>
      <p:sp>
        <p:nvSpPr>
          <p:cNvPr id="8" name="Date Placeholder 1">
            <a:extLst>
              <a:ext uri="{FF2B5EF4-FFF2-40B4-BE49-F238E27FC236}">
                <a16:creationId xmlns:a16="http://schemas.microsoft.com/office/drawing/2014/main" id="{25653171-D28D-8452-5441-D2BCB196E5E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6368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74</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BB270F6D-F903-3531-D02D-FD0DC0112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5" y="1269073"/>
            <a:ext cx="7772400" cy="5005338"/>
          </a:xfrm>
          <a:prstGeom prst="rect">
            <a:avLst/>
          </a:prstGeom>
        </p:spPr>
      </p:pic>
      <p:pic>
        <p:nvPicPr>
          <p:cNvPr id="10" name="Picture 9" descr="A white square with black text&#10;&#10;Description automatically generated">
            <a:extLst>
              <a:ext uri="{FF2B5EF4-FFF2-40B4-BE49-F238E27FC236}">
                <a16:creationId xmlns:a16="http://schemas.microsoft.com/office/drawing/2014/main" id="{DA47B4B1-F86A-CF63-A40A-C70E970B4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072" y="1136930"/>
            <a:ext cx="844547" cy="5269623"/>
          </a:xfrm>
          <a:prstGeom prst="rect">
            <a:avLst/>
          </a:prstGeom>
        </p:spPr>
      </p:pic>
      <p:sp>
        <p:nvSpPr>
          <p:cNvPr id="9" name="Right Arrow 8">
            <a:extLst>
              <a:ext uri="{FF2B5EF4-FFF2-40B4-BE49-F238E27FC236}">
                <a16:creationId xmlns:a16="http://schemas.microsoft.com/office/drawing/2014/main" id="{6DD5AFF2-7CB0-1E4B-9F67-5A2FC8401A4F}"/>
              </a:ext>
            </a:extLst>
          </p:cNvPr>
          <p:cNvSpPr/>
          <p:nvPr/>
        </p:nvSpPr>
        <p:spPr>
          <a:xfrm>
            <a:off x="8905957" y="2850404"/>
            <a:ext cx="1169043" cy="151628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600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75</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47D261D5-A66E-0EBF-A362-92B02767C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1256"/>
            <a:ext cx="10630118" cy="1990658"/>
          </a:xfrm>
          <a:prstGeom prst="rect">
            <a:avLst/>
          </a:prstGeom>
        </p:spPr>
      </p:pic>
    </p:spTree>
    <p:extLst>
      <p:ext uri="{BB962C8B-B14F-4D97-AF65-F5344CB8AC3E}">
        <p14:creationId xmlns:p14="http://schemas.microsoft.com/office/powerpoint/2010/main" val="51258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10/4/23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76</a:t>
            </a:fld>
            <a:endParaRPr lang="en-US" dirty="0"/>
          </a:p>
        </p:txBody>
      </p:sp>
      <p:pic>
        <p:nvPicPr>
          <p:cNvPr id="10" name="Picture 9" descr="A white table with black text&#10;&#10;Description automatically generated">
            <a:extLst>
              <a:ext uri="{FF2B5EF4-FFF2-40B4-BE49-F238E27FC236}">
                <a16:creationId xmlns:a16="http://schemas.microsoft.com/office/drawing/2014/main" id="{2E95890D-D539-0CA9-6B7B-648FE86F2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943" y="1233181"/>
            <a:ext cx="9514114" cy="4943782"/>
          </a:xfrm>
          <a:prstGeom prst="rect">
            <a:avLst/>
          </a:prstGeom>
        </p:spPr>
      </p:pic>
    </p:spTree>
    <p:extLst>
      <p:ext uri="{BB962C8B-B14F-4D97-AF65-F5344CB8AC3E}">
        <p14:creationId xmlns:p14="http://schemas.microsoft.com/office/powerpoint/2010/main" val="1538965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77</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21BC0C59-2F42-07A6-76DD-42373DC2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740" y="1040130"/>
            <a:ext cx="8068519" cy="5379013"/>
          </a:xfrm>
          <a:prstGeom prst="rect">
            <a:avLst/>
          </a:prstGeom>
        </p:spPr>
      </p:pic>
      <p:sp>
        <p:nvSpPr>
          <p:cNvPr id="8" name="Date Placeholder 1">
            <a:extLst>
              <a:ext uri="{FF2B5EF4-FFF2-40B4-BE49-F238E27FC236}">
                <a16:creationId xmlns:a16="http://schemas.microsoft.com/office/drawing/2014/main" id="{370A1F91-BC26-ABEE-8DDC-4753E8BD043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3304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78</a:t>
            </a:fld>
            <a:endParaRPr lang="en-US" dirty="0"/>
          </a:p>
        </p:txBody>
      </p:sp>
      <p:pic>
        <p:nvPicPr>
          <p:cNvPr id="6" name="Picture 5">
            <a:extLst>
              <a:ext uri="{FF2B5EF4-FFF2-40B4-BE49-F238E27FC236}">
                <a16:creationId xmlns:a16="http://schemas.microsoft.com/office/drawing/2014/main" id="{AFB03F6A-A12B-8F35-15CD-B946367B4D7B}"/>
              </a:ext>
            </a:extLst>
          </p:cNvPr>
          <p:cNvPicPr>
            <a:picLocks noChangeAspect="1"/>
          </p:cNvPicPr>
          <p:nvPr/>
        </p:nvPicPr>
        <p:blipFill>
          <a:blip r:embed="rId2"/>
          <a:stretch>
            <a:fillRect/>
          </a:stretch>
        </p:blipFill>
        <p:spPr>
          <a:xfrm>
            <a:off x="335558" y="2212372"/>
            <a:ext cx="11520883" cy="2799466"/>
          </a:xfrm>
          <a:prstGeom prst="rect">
            <a:avLst/>
          </a:prstGeom>
        </p:spPr>
      </p:pic>
      <p:sp>
        <p:nvSpPr>
          <p:cNvPr id="8" name="Date Placeholder 1">
            <a:extLst>
              <a:ext uri="{FF2B5EF4-FFF2-40B4-BE49-F238E27FC236}">
                <a16:creationId xmlns:a16="http://schemas.microsoft.com/office/drawing/2014/main" id="{D0F618EF-228F-4E6C-B9E2-C47517D228F6}"/>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433060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2)</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79</a:t>
            </a:fld>
            <a:endParaRPr lang="en-US" dirty="0"/>
          </a:p>
        </p:txBody>
      </p:sp>
      <p:pic>
        <p:nvPicPr>
          <p:cNvPr id="8" name="Picture 7" descr="A graph of a bar graph&#10;&#10;Description automatically generated with medium confidence">
            <a:extLst>
              <a:ext uri="{FF2B5EF4-FFF2-40B4-BE49-F238E27FC236}">
                <a16:creationId xmlns:a16="http://schemas.microsoft.com/office/drawing/2014/main" id="{11F8128A-A92F-E8F1-E416-1255B9685A3E}"/>
              </a:ext>
            </a:extLst>
          </p:cNvPr>
          <p:cNvPicPr>
            <a:picLocks noChangeAspect="1"/>
          </p:cNvPicPr>
          <p:nvPr/>
        </p:nvPicPr>
        <p:blipFill rotWithShape="1">
          <a:blip r:embed="rId2">
            <a:extLst>
              <a:ext uri="{28A0092B-C50C-407E-A947-70E740481C1C}">
                <a14:useLocalDpi xmlns:a14="http://schemas.microsoft.com/office/drawing/2010/main" val="0"/>
              </a:ext>
            </a:extLst>
          </a:blip>
          <a:srcRect t="1824"/>
          <a:stretch/>
        </p:blipFill>
        <p:spPr>
          <a:xfrm>
            <a:off x="2051515" y="1040130"/>
            <a:ext cx="8088970" cy="5439404"/>
          </a:xfrm>
          <a:prstGeom prst="rect">
            <a:avLst/>
          </a:prstGeom>
        </p:spPr>
      </p:pic>
      <p:sp>
        <p:nvSpPr>
          <p:cNvPr id="9" name="Date Placeholder 1">
            <a:extLst>
              <a:ext uri="{FF2B5EF4-FFF2-40B4-BE49-F238E27FC236}">
                <a16:creationId xmlns:a16="http://schemas.microsoft.com/office/drawing/2014/main" id="{F3C04E94-37B3-584B-5573-24D8371771F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0119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EC14-313C-6BE5-5E04-C222503658D7}"/>
              </a:ext>
            </a:extLst>
          </p:cNvPr>
          <p:cNvSpPr>
            <a:spLocks noGrp="1"/>
          </p:cNvSpPr>
          <p:nvPr>
            <p:ph type="title"/>
          </p:nvPr>
        </p:nvSpPr>
        <p:spPr/>
        <p:txBody>
          <a:bodyPr/>
          <a:lstStyle/>
          <a:p>
            <a:r>
              <a:rPr lang="en-US" b="1" dirty="0"/>
              <a:t>WK01 – Literature Review | Paper 1 (cont</a:t>
            </a:r>
            <a:r>
              <a:rPr lang="en-US" dirty="0"/>
              <a:t>.</a:t>
            </a:r>
            <a:r>
              <a:rPr lang="en-US" b="1" dirty="0"/>
              <a:t>)</a:t>
            </a:r>
            <a:endParaRPr lang="en-US" dirty="0"/>
          </a:p>
        </p:txBody>
      </p:sp>
      <p:sp>
        <p:nvSpPr>
          <p:cNvPr id="3" name="Content Placeholder 2">
            <a:extLst>
              <a:ext uri="{FF2B5EF4-FFF2-40B4-BE49-F238E27FC236}">
                <a16:creationId xmlns:a16="http://schemas.microsoft.com/office/drawing/2014/main" id="{7FACABDF-058C-131B-6D58-D09E81B4E752}"/>
              </a:ext>
            </a:extLst>
          </p:cNvPr>
          <p:cNvSpPr>
            <a:spLocks noGrp="1"/>
          </p:cNvSpPr>
          <p:nvPr>
            <p:ph idx="1"/>
          </p:nvPr>
        </p:nvSpPr>
        <p:spPr/>
        <p:txBody>
          <a:bodyPr/>
          <a:lstStyle/>
          <a:p>
            <a:r>
              <a:rPr lang="en-US" dirty="0"/>
              <a:t>Processing algorithms</a:t>
            </a:r>
          </a:p>
          <a:p>
            <a:pPr lvl="1"/>
            <a:r>
              <a:rPr lang="en-US" dirty="0"/>
              <a:t>The article does not mention the specific processing algorithms used in each paper. It primarily discusses concepts, theories, and findings related to geospatial patterns of organizational data breaches and situational crime prevention strategies.</a:t>
            </a:r>
          </a:p>
          <a:p>
            <a:pPr marL="457200" lvl="1" indent="0">
              <a:buNone/>
            </a:pPr>
            <a:endParaRPr lang="en-US" dirty="0"/>
          </a:p>
          <a:p>
            <a:r>
              <a:rPr lang="en-US" dirty="0"/>
              <a:t>What I liked about the paper</a:t>
            </a:r>
          </a:p>
          <a:p>
            <a:pPr lvl="1"/>
            <a:r>
              <a:rPr lang="en-US" dirty="0"/>
              <a:t>I liked that this paper is a predecessor to what my research project will visually show and its integration of theories within its study.</a:t>
            </a:r>
          </a:p>
          <a:p>
            <a:pPr marL="457200" lvl="1" indent="0">
              <a:buNone/>
            </a:pPr>
            <a:endParaRPr lang="en-US" dirty="0"/>
          </a:p>
          <a:p>
            <a:r>
              <a:rPr lang="en-US" dirty="0"/>
              <a:t>What additions I can provide to the topic</a:t>
            </a:r>
          </a:p>
          <a:p>
            <a:pPr lvl="1"/>
            <a:r>
              <a:rPr lang="en-US" dirty="0"/>
              <a:t> This project will provide the research to further emphasize that data breaches are correlated by geospatial distribution, while visually depicting the detected anomalies in a region of a country in real-time.</a:t>
            </a:r>
          </a:p>
          <a:p>
            <a:endParaRPr lang="en-US" dirty="0"/>
          </a:p>
        </p:txBody>
      </p:sp>
      <p:sp>
        <p:nvSpPr>
          <p:cNvPr id="4" name="Date Placeholder 3">
            <a:extLst>
              <a:ext uri="{FF2B5EF4-FFF2-40B4-BE49-F238E27FC236}">
                <a16:creationId xmlns:a16="http://schemas.microsoft.com/office/drawing/2014/main" id="{8236C20A-6113-BEF1-CB3A-12642640B7E6}"/>
              </a:ext>
            </a:extLst>
          </p:cNvPr>
          <p:cNvSpPr>
            <a:spLocks noGrp="1"/>
          </p:cNvSpPr>
          <p:nvPr>
            <p:ph type="dt" sz="half" idx="10"/>
          </p:nvPr>
        </p:nvSpPr>
        <p:spPr/>
        <p:txBody>
          <a:bodyPr/>
          <a:lstStyle/>
          <a:p>
            <a:fld id="{4423F810-0947-4B99-95AB-50445555D6BA}" type="datetime1">
              <a:rPr lang="en-US" smtClean="0"/>
              <a:t>10/4/23</a:t>
            </a:fld>
            <a:endParaRPr lang="en-US" dirty="0"/>
          </a:p>
        </p:txBody>
      </p:sp>
      <p:sp>
        <p:nvSpPr>
          <p:cNvPr id="5" name="Slide Number Placeholder 4">
            <a:extLst>
              <a:ext uri="{FF2B5EF4-FFF2-40B4-BE49-F238E27FC236}">
                <a16:creationId xmlns:a16="http://schemas.microsoft.com/office/drawing/2014/main" id="{60D93055-9965-8E3F-B0C9-517C09AD0FE1}"/>
              </a:ext>
            </a:extLst>
          </p:cNvPr>
          <p:cNvSpPr>
            <a:spLocks noGrp="1"/>
          </p:cNvSpPr>
          <p:nvPr>
            <p:ph type="sldNum" sz="quarter" idx="12"/>
          </p:nvPr>
        </p:nvSpPr>
        <p:spPr/>
        <p:txBody>
          <a:bodyPr/>
          <a:lstStyle/>
          <a:p>
            <a:fld id="{084F86B3-D3F4-4BE8-8D92-1FAB04CE9786}" type="slidenum">
              <a:rPr lang="en-US" smtClean="0"/>
              <a:t>8</a:t>
            </a:fld>
            <a:endParaRPr lang="en-US" dirty="0"/>
          </a:p>
        </p:txBody>
      </p:sp>
    </p:spTree>
    <p:extLst>
      <p:ext uri="{BB962C8B-B14F-4D97-AF65-F5344CB8AC3E}">
        <p14:creationId xmlns:p14="http://schemas.microsoft.com/office/powerpoint/2010/main" val="5298943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marL="457200" lvl="1"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80</a:t>
            </a:fld>
            <a:endParaRPr lang="en-US" dirty="0"/>
          </a:p>
        </p:txBody>
      </p:sp>
      <p:pic>
        <p:nvPicPr>
          <p:cNvPr id="8" name="Picture 7" descr="A screenshot of a computer code&#10;&#10;Description automatically generated">
            <a:extLst>
              <a:ext uri="{FF2B5EF4-FFF2-40B4-BE49-F238E27FC236}">
                <a16:creationId xmlns:a16="http://schemas.microsoft.com/office/drawing/2014/main" id="{1AE4AFF1-AA6F-78AB-EECC-4812C26E61C8}"/>
              </a:ext>
            </a:extLst>
          </p:cNvPr>
          <p:cNvPicPr>
            <a:picLocks noChangeAspect="1"/>
          </p:cNvPicPr>
          <p:nvPr/>
        </p:nvPicPr>
        <p:blipFill rotWithShape="1">
          <a:blip r:embed="rId2">
            <a:extLst>
              <a:ext uri="{28A0092B-C50C-407E-A947-70E740481C1C}">
                <a14:useLocalDpi xmlns:a14="http://schemas.microsoft.com/office/drawing/2010/main" val="0"/>
              </a:ext>
            </a:extLst>
          </a:blip>
          <a:srcRect t="4781"/>
          <a:stretch/>
        </p:blipFill>
        <p:spPr>
          <a:xfrm>
            <a:off x="1750412" y="1040130"/>
            <a:ext cx="8231788" cy="1494726"/>
          </a:xfrm>
          <a:prstGeom prst="rect">
            <a:avLst/>
          </a:prstGeom>
        </p:spPr>
      </p:pic>
      <p:pic>
        <p:nvPicPr>
          <p:cNvPr id="9" name="Picture 8">
            <a:extLst>
              <a:ext uri="{FF2B5EF4-FFF2-40B4-BE49-F238E27FC236}">
                <a16:creationId xmlns:a16="http://schemas.microsoft.com/office/drawing/2014/main" id="{0F4D08C3-67E4-5135-C141-4DB5C125C67E}"/>
              </a:ext>
            </a:extLst>
          </p:cNvPr>
          <p:cNvPicPr>
            <a:picLocks noChangeAspect="1"/>
          </p:cNvPicPr>
          <p:nvPr/>
        </p:nvPicPr>
        <p:blipFill>
          <a:blip r:embed="rId3"/>
          <a:stretch>
            <a:fillRect/>
          </a:stretch>
        </p:blipFill>
        <p:spPr>
          <a:xfrm>
            <a:off x="4082978" y="2608420"/>
            <a:ext cx="4026044" cy="4131071"/>
          </a:xfrm>
          <a:prstGeom prst="rect">
            <a:avLst/>
          </a:prstGeom>
        </p:spPr>
      </p:pic>
      <p:sp>
        <p:nvSpPr>
          <p:cNvPr id="10" name="Date Placeholder 1">
            <a:extLst>
              <a:ext uri="{FF2B5EF4-FFF2-40B4-BE49-F238E27FC236}">
                <a16:creationId xmlns:a16="http://schemas.microsoft.com/office/drawing/2014/main" id="{7EB0C080-C7A4-CC63-A3FA-AC18653C39F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003997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81</a:t>
            </a:fld>
            <a:endParaRPr lang="en-US" dirty="0"/>
          </a:p>
        </p:txBody>
      </p:sp>
      <p:pic>
        <p:nvPicPr>
          <p:cNvPr id="8" name="Picture 7" descr="A screen shot of a computer screen&#10;&#10;Description automatically generated">
            <a:extLst>
              <a:ext uri="{FF2B5EF4-FFF2-40B4-BE49-F238E27FC236}">
                <a16:creationId xmlns:a16="http://schemas.microsoft.com/office/drawing/2014/main" id="{720561FC-D34B-5BE7-5082-7462F5938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278" y="1040130"/>
            <a:ext cx="8037443" cy="5385760"/>
          </a:xfrm>
          <a:prstGeom prst="rect">
            <a:avLst/>
          </a:prstGeom>
        </p:spPr>
      </p:pic>
      <p:sp>
        <p:nvSpPr>
          <p:cNvPr id="9" name="Date Placeholder 1">
            <a:extLst>
              <a:ext uri="{FF2B5EF4-FFF2-40B4-BE49-F238E27FC236}">
                <a16:creationId xmlns:a16="http://schemas.microsoft.com/office/drawing/2014/main" id="{A1126EA3-5B38-CED9-2313-FDAF0B629E3A}"/>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312939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5)</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82</a:t>
            </a:fld>
            <a:endParaRPr lang="en-US" dirty="0"/>
          </a:p>
        </p:txBody>
      </p:sp>
      <p:pic>
        <p:nvPicPr>
          <p:cNvPr id="8" name="Picture 7" descr="A screen shot of a graph&#10;&#10;Description automatically generated">
            <a:extLst>
              <a:ext uri="{FF2B5EF4-FFF2-40B4-BE49-F238E27FC236}">
                <a16:creationId xmlns:a16="http://schemas.microsoft.com/office/drawing/2014/main" id="{2F19EED7-403B-8CF9-DFE9-22C5BB060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521" y="1040130"/>
            <a:ext cx="8116957" cy="5464655"/>
          </a:xfrm>
          <a:prstGeom prst="rect">
            <a:avLst/>
          </a:prstGeom>
        </p:spPr>
      </p:pic>
    </p:spTree>
    <p:extLst>
      <p:ext uri="{BB962C8B-B14F-4D97-AF65-F5344CB8AC3E}">
        <p14:creationId xmlns:p14="http://schemas.microsoft.com/office/powerpoint/2010/main" val="4192864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(Modeling: WIP Random Forest)</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83</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14756CB-5FFC-DC49-5AC4-0F87D5F43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8"/>
            <a:ext cx="10470695" cy="3698409"/>
          </a:xfrm>
          <a:prstGeom prst="rect">
            <a:avLst/>
          </a:prstGeom>
        </p:spPr>
      </p:pic>
    </p:spTree>
    <p:extLst>
      <p:ext uri="{BB962C8B-B14F-4D97-AF65-F5344CB8AC3E}">
        <p14:creationId xmlns:p14="http://schemas.microsoft.com/office/powerpoint/2010/main" val="3666595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marL="0" indent="0">
              <a:spcBef>
                <a:spcPts val="0"/>
              </a:spcBef>
              <a:spcAft>
                <a:spcPts val="600"/>
              </a:spcAft>
              <a:buNone/>
            </a:pPr>
            <a:r>
              <a:rPr lang="en-US" sz="2000" dirty="0"/>
              <a:t>I always seek to improve the class environment and productivity. Please help by answering the following questions. Be specific as much as possible: (use more than one slide if needed)</a:t>
            </a:r>
          </a:p>
          <a:p>
            <a:pPr marL="0" indent="0">
              <a:spcBef>
                <a:spcPts val="0"/>
              </a:spcBef>
              <a:spcAft>
                <a:spcPts val="600"/>
              </a:spcAft>
              <a:buNone/>
            </a:pPr>
            <a:endParaRPr lang="en-US" sz="2000" dirty="0"/>
          </a:p>
          <a:p>
            <a:pPr marL="457200" indent="-457200">
              <a:spcBef>
                <a:spcPts val="0"/>
              </a:spcBef>
              <a:spcAft>
                <a:spcPts val="600"/>
              </a:spcAft>
              <a:buFont typeface="+mj-lt"/>
              <a:buAutoNum type="arabicPeriod"/>
            </a:pPr>
            <a:r>
              <a:rPr lang="en-US" sz="2000" dirty="0"/>
              <a:t>What would you propose that we should </a:t>
            </a:r>
            <a:r>
              <a:rPr lang="en-US" sz="2000" u="sng" dirty="0"/>
              <a:t>start</a:t>
            </a:r>
            <a:r>
              <a:rPr lang="en-US" sz="2000" dirty="0"/>
              <a:t> doing in this class </a:t>
            </a:r>
          </a:p>
          <a:p>
            <a:pPr marL="914400" lvl="1" indent="-457200">
              <a:spcBef>
                <a:spcPts val="0"/>
              </a:spcBef>
              <a:spcAft>
                <a:spcPts val="600"/>
              </a:spcAft>
              <a:buFont typeface="+mj-lt"/>
              <a:buAutoNum type="alphaLcPeriod"/>
            </a:pPr>
            <a:r>
              <a:rPr lang="en-US" sz="1600" dirty="0"/>
              <a:t>Start the class with talking about interesting projects we saw online relevant to data science</a:t>
            </a:r>
          </a:p>
          <a:p>
            <a:pPr marL="914400" lvl="1" indent="-457200">
              <a:spcBef>
                <a:spcPts val="0"/>
              </a:spcBef>
              <a:spcAft>
                <a:spcPts val="600"/>
              </a:spcAft>
              <a:buFont typeface="+mj-lt"/>
              <a:buAutoNum type="alphaLcPeriod"/>
            </a:pPr>
            <a:r>
              <a:rPr lang="en-US" sz="1600" dirty="0"/>
              <a:t>Talking about a little more about each other (hobbies, our week, weekend, etc.) in the start of class.</a:t>
            </a:r>
          </a:p>
          <a:p>
            <a:pPr marL="914400" lvl="1" indent="-457200">
              <a:spcBef>
                <a:spcPts val="0"/>
              </a:spcBef>
              <a:spcAft>
                <a:spcPts val="600"/>
              </a:spcAft>
              <a:buFont typeface="+mj-lt"/>
              <a:buAutoNum type="alphaLcPeriod"/>
            </a:pPr>
            <a:r>
              <a:rPr lang="en-US" sz="1600" dirty="0"/>
              <a:t>Keep things chill and flowing </a:t>
            </a:r>
            <a:r>
              <a:rPr lang="en-US" sz="1600" dirty="0">
                <a:sym typeface="Wingdings" pitchFamily="2" charset="2"/>
              </a:rPr>
              <a:t></a:t>
            </a:r>
            <a:endParaRPr lang="en-US" sz="1600" dirty="0"/>
          </a:p>
          <a:p>
            <a:pPr marL="457200" lvl="1" indent="0">
              <a:spcBef>
                <a:spcPts val="0"/>
              </a:spcBef>
              <a:spcAft>
                <a:spcPts val="600"/>
              </a:spcAft>
              <a:buNone/>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stop</a:t>
            </a:r>
            <a:r>
              <a:rPr lang="en-US" sz="2000" dirty="0"/>
              <a:t> doing in this class </a:t>
            </a:r>
          </a:p>
          <a:p>
            <a:pPr marL="914400" lvl="1" indent="-457200">
              <a:spcBef>
                <a:spcPts val="0"/>
              </a:spcBef>
              <a:spcAft>
                <a:spcPts val="600"/>
              </a:spcAft>
              <a:buFont typeface="+mj-lt"/>
              <a:buAutoNum type="alphaLcPeriod"/>
            </a:pPr>
            <a:r>
              <a:rPr lang="en-US" sz="1600" dirty="0"/>
              <a:t>Although we have a few people in our class, I feel like conversations that move too far away from relevant class topic should be kept a minimum when going through slides.</a:t>
            </a:r>
          </a:p>
          <a:p>
            <a:pPr marL="914400" lvl="1" indent="-457200">
              <a:spcBef>
                <a:spcPts val="0"/>
              </a:spcBef>
              <a:spcAft>
                <a:spcPts val="600"/>
              </a:spcAft>
              <a:buFont typeface="+mj-lt"/>
              <a:buAutoNum type="alphaLcPeriod"/>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continue</a:t>
            </a:r>
            <a:r>
              <a:rPr lang="en-US" sz="2000" dirty="0"/>
              <a:t> doing in this class</a:t>
            </a:r>
          </a:p>
          <a:p>
            <a:pPr marL="914400" lvl="1" indent="-457200">
              <a:spcBef>
                <a:spcPts val="0"/>
              </a:spcBef>
              <a:spcAft>
                <a:spcPts val="600"/>
              </a:spcAft>
              <a:buFont typeface="+mj-lt"/>
              <a:buAutoNum type="alphaLcPeriod"/>
            </a:pPr>
            <a:r>
              <a:rPr lang="en-US" sz="1600" dirty="0"/>
              <a:t>Keep asking questions or making recommendations for each other’s projects</a:t>
            </a:r>
          </a:p>
          <a:p>
            <a:pPr marL="914400" lvl="1" indent="-457200">
              <a:spcBef>
                <a:spcPts val="0"/>
              </a:spcBef>
              <a:spcAft>
                <a:spcPts val="600"/>
              </a:spcAft>
              <a:buFont typeface="+mj-lt"/>
              <a:buAutoNum type="alphaLcPeriod"/>
            </a:pPr>
            <a:r>
              <a:rPr lang="en-US" sz="1600" dirty="0"/>
              <a:t>Ending class with introducing something interesting (ending on an interesting note)</a:t>
            </a:r>
          </a:p>
          <a:p>
            <a:pPr marL="914400" lvl="1" indent="-457200">
              <a:spcBef>
                <a:spcPts val="0"/>
              </a:spcBef>
              <a:spcAft>
                <a:spcPts val="600"/>
              </a:spcAft>
              <a:buFont typeface="+mj-lt"/>
              <a:buAutoNum type="alphaLcPeriod"/>
            </a:pPr>
            <a:r>
              <a:rPr lang="en-US" sz="1600" dirty="0"/>
              <a:t>Workflow diagrams</a:t>
            </a:r>
          </a:p>
          <a:p>
            <a:pPr marL="914400" lvl="1" indent="-457200">
              <a:spcBef>
                <a:spcPts val="0"/>
              </a:spcBef>
              <a:spcAft>
                <a:spcPts val="600"/>
              </a:spcAft>
              <a:buFont typeface="+mj-lt"/>
              <a:buAutoNum type="alphaLcPeriod"/>
            </a:pPr>
            <a:r>
              <a:rPr lang="en-US" sz="1600" dirty="0"/>
              <a:t>Updates on revisions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Survey</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84</a:t>
            </a:fld>
            <a:endParaRPr lang="en-US" dirty="0"/>
          </a:p>
        </p:txBody>
      </p:sp>
    </p:spTree>
    <p:extLst>
      <p:ext uri="{BB962C8B-B14F-4D97-AF65-F5344CB8AC3E}">
        <p14:creationId xmlns:p14="http://schemas.microsoft.com/office/powerpoint/2010/main" val="128376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p:spPr>
        <p:txBody>
          <a:bodyPr/>
          <a:lstStyle/>
          <a:p>
            <a:r>
              <a:rPr lang="en-US" b="1" dirty="0">
                <a:solidFill>
                  <a:schemeClr val="bg1"/>
                </a:solidFill>
              </a:rPr>
              <a:t>Week - 02</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9076875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3305</TotalTime>
  <Words>6722</Words>
  <Application>Microsoft Macintosh PowerPoint</Application>
  <PresentationFormat>Widescreen</PresentationFormat>
  <Paragraphs>1225</Paragraphs>
  <Slides>84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84</vt:i4>
      </vt:variant>
    </vt:vector>
  </HeadingPairs>
  <TitlesOfParts>
    <vt:vector size="90" baseType="lpstr">
      <vt:lpstr>Arial</vt:lpstr>
      <vt:lpstr>Calibri</vt:lpstr>
      <vt:lpstr>Calibri Light</vt:lpstr>
      <vt:lpstr>Courier New</vt:lpstr>
      <vt:lpstr>Wingdings</vt:lpstr>
      <vt:lpstr>Office Theme</vt:lpstr>
      <vt:lpstr>PowerPoint Presentation</vt:lpstr>
      <vt:lpstr>Week - 01 </vt:lpstr>
      <vt:lpstr>Outline</vt:lpstr>
      <vt:lpstr>Topic Background</vt:lpstr>
      <vt:lpstr>Rationale</vt:lpstr>
      <vt:lpstr>Foreseeable Issues</vt:lpstr>
      <vt:lpstr>WK01 – Literature Review | Paper 1</vt:lpstr>
      <vt:lpstr>WK01 – Literature Review | Paper 1 (cont.)</vt:lpstr>
      <vt:lpstr>Week - 02 </vt:lpstr>
      <vt:lpstr>Outline</vt:lpstr>
      <vt:lpstr>WK02 – Review/revise work from previous week(s)</vt:lpstr>
      <vt:lpstr>WK02 – Literature Review | Paper 2</vt:lpstr>
      <vt:lpstr>WK02 – Literature Review | Paper 2</vt:lpstr>
      <vt:lpstr>WK02 – Literature Review | Paper 3</vt:lpstr>
      <vt:lpstr>WK02 – Literature Review | Paper 3</vt:lpstr>
      <vt:lpstr>WK02 – Synthesis Matrix</vt:lpstr>
      <vt:lpstr>WK02 – Data Search</vt:lpstr>
      <vt:lpstr>Week - 03</vt:lpstr>
      <vt:lpstr>Outline</vt:lpstr>
      <vt:lpstr>WK03 – Review/revise work from previous week(s)</vt:lpstr>
      <vt:lpstr>WK03 – Class Folder</vt:lpstr>
      <vt:lpstr>WK03 – Workflow diagram</vt:lpstr>
      <vt:lpstr>WK03 – Project Purpose and Questions  </vt:lpstr>
      <vt:lpstr>WK03 – Project Purpose and Questions  </vt:lpstr>
      <vt:lpstr>WK03 – Project Purpose and Questions  </vt:lpstr>
      <vt:lpstr>WK03 – Data</vt:lpstr>
      <vt:lpstr>WK03 – Data</vt:lpstr>
      <vt:lpstr>WK03 – Data</vt:lpstr>
      <vt:lpstr>WK03 – Data</vt:lpstr>
      <vt:lpstr>Week - 04</vt:lpstr>
      <vt:lpstr>Outline</vt:lpstr>
      <vt:lpstr>WK04 – Review/revise work from previous week(s)</vt:lpstr>
      <vt:lpstr>WK04 – Project Workflow</vt:lpstr>
      <vt:lpstr>WK04 – Code Workflow</vt:lpstr>
      <vt:lpstr>WK04 – Updated Data</vt:lpstr>
      <vt:lpstr>WK04 – Updated Data (2)</vt:lpstr>
      <vt:lpstr>WK04 – Updated Data (3)</vt:lpstr>
      <vt:lpstr>WK04 – Updated Data (4)</vt:lpstr>
      <vt:lpstr>WK04 – Updated Data (5)</vt:lpstr>
      <vt:lpstr>WK04 – Project Purpose and Questions  </vt:lpstr>
      <vt:lpstr>WK04 – Project Purpose and Questions (2)  </vt:lpstr>
      <vt:lpstr>WK04 – Project Purpose and Questions (4)  </vt:lpstr>
      <vt:lpstr>WK04 – Objectives and Parameters</vt:lpstr>
      <vt:lpstr>Week - 05</vt:lpstr>
      <vt:lpstr>Outline</vt:lpstr>
      <vt:lpstr>WK05 – Review/revise work from previous week(s)</vt:lpstr>
      <vt:lpstr>WK05 – Project Workflow Update</vt:lpstr>
      <vt:lpstr>WK05 – Code Workflow Update</vt:lpstr>
      <vt:lpstr>WK05 – Updated Data (1)</vt:lpstr>
      <vt:lpstr>WK05 – Updated Data (2)</vt:lpstr>
      <vt:lpstr>WK05 – Project Purpose and Questions (1) (Revise)</vt:lpstr>
      <vt:lpstr>WK05 – Project Purpose and Questions (2) (Revise)</vt:lpstr>
      <vt:lpstr>WK05 – Project Purpose and Questions (3) (Revise)</vt:lpstr>
      <vt:lpstr>WK05 – Objectives and  SMART (1)</vt:lpstr>
      <vt:lpstr>WK05 – Objectives and  SMART (2)</vt:lpstr>
      <vt:lpstr>WK05 – Objectives and parameters (Review)</vt:lpstr>
      <vt:lpstr>Week - 06</vt:lpstr>
      <vt:lpstr>Outline</vt:lpstr>
      <vt:lpstr>WK06 – Review/revise work from previous week(s)</vt:lpstr>
      <vt:lpstr>WK06 – What was done this week</vt:lpstr>
      <vt:lpstr>WK06 – Project Workflow Update</vt:lpstr>
      <vt:lpstr>WK06 – Code Workflow Update</vt:lpstr>
      <vt:lpstr>WK06 – Data Cleaning</vt:lpstr>
      <vt:lpstr>WK06 – Coding (Importing Libraries and Data)</vt:lpstr>
      <vt:lpstr>WK06 – Coding (Statistics Before Cleaning)</vt:lpstr>
      <vt:lpstr>WK06 – Coding (Plot of Numerical Column)</vt:lpstr>
      <vt:lpstr>WK06 – Coding (Data Cleaning)</vt:lpstr>
      <vt:lpstr>WK06 – Coding (Data Cleaning Result)</vt:lpstr>
      <vt:lpstr>WK06 – Coding (Outlier Detection and Handling)</vt:lpstr>
      <vt:lpstr>WK06 – Coding (Outlier Handling Result)</vt:lpstr>
      <vt:lpstr>WK06 – Coding (New Statistics Table )</vt:lpstr>
      <vt:lpstr>WK06 – Coding (New Plot of Numerical Column)</vt:lpstr>
      <vt:lpstr>WK06 – Coding (Data Transformation)</vt:lpstr>
      <vt:lpstr>WK06 – Coding (Data Transformation)</vt:lpstr>
      <vt:lpstr>WK06 – Coding (Data Transformation)</vt:lpstr>
      <vt:lpstr>WK06 – Coding (Data Transformation)</vt:lpstr>
      <vt:lpstr>WK06 – Coding (EDA: Plot 1)</vt:lpstr>
      <vt:lpstr>WK06 – Coding (EDA: Plot 1)</vt:lpstr>
      <vt:lpstr>WK06 – Coding (EDA: Plot 2)</vt:lpstr>
      <vt:lpstr>WK06 – Coding (EDA: Plot 3)</vt:lpstr>
      <vt:lpstr>WK06 – Coding (EDA: Plot 4)</vt:lpstr>
      <vt:lpstr>WK06 – Coding (EDA: Plot 5)</vt:lpstr>
      <vt:lpstr>WK06 – Coding (Modeling: WIP Random Forest)</vt:lpstr>
      <vt:lpstr>WK06 –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c:title>
  <dc:creator>Adel Slamani</dc:creator>
  <cp:lastModifiedBy>Yuta Sugiyama</cp:lastModifiedBy>
  <cp:revision>77</cp:revision>
  <dcterms:created xsi:type="dcterms:W3CDTF">2022-08-29T22:08:54Z</dcterms:created>
  <dcterms:modified xsi:type="dcterms:W3CDTF">2023-10-04T05:43:04Z</dcterms:modified>
</cp:coreProperties>
</file>